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89" r:id="rId18"/>
    <p:sldId id="290" r:id="rId19"/>
    <p:sldId id="321" r:id="rId20"/>
    <p:sldId id="291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24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57" r:id="rId37"/>
    <p:sldId id="356" r:id="rId38"/>
    <p:sldId id="358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  <p:sldId id="371" r:id="rId50"/>
    <p:sldId id="372" r:id="rId51"/>
    <p:sldId id="373" r:id="rId52"/>
    <p:sldId id="374" r:id="rId53"/>
    <p:sldId id="375" r:id="rId54"/>
    <p:sldId id="376" r:id="rId55"/>
    <p:sldId id="377" r:id="rId56"/>
    <p:sldId id="402" r:id="rId57"/>
    <p:sldId id="378" r:id="rId58"/>
    <p:sldId id="379" r:id="rId59"/>
    <p:sldId id="380" r:id="rId60"/>
    <p:sldId id="381" r:id="rId61"/>
    <p:sldId id="400" r:id="rId62"/>
    <p:sldId id="382" r:id="rId63"/>
    <p:sldId id="383" r:id="rId64"/>
    <p:sldId id="384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D956A9-CD49-4C92-94C3-56FE4392CC18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  <p14:sldId id="270"/>
            <p14:sldId id="271"/>
            <p14:sldId id="272"/>
            <p14:sldId id="273"/>
            <p14:sldId id="289"/>
            <p14:sldId id="290"/>
            <p14:sldId id="321"/>
            <p14:sldId id="291"/>
            <p14:sldId id="298"/>
            <p14:sldId id="299"/>
            <p14:sldId id="300"/>
            <p14:sldId id="301"/>
            <p14:sldId id="302"/>
            <p14:sldId id="303"/>
            <p14:sldId id="304"/>
            <p14:sldId id="324"/>
            <p14:sldId id="306"/>
            <p14:sldId id="307"/>
            <p14:sldId id="308"/>
            <p14:sldId id="309"/>
            <p14:sldId id="310"/>
            <p14:sldId id="311"/>
            <p14:sldId id="312"/>
            <p14:sldId id="357"/>
            <p14:sldId id="356"/>
            <p14:sldId id="358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402"/>
            <p14:sldId id="378"/>
            <p14:sldId id="379"/>
            <p14:sldId id="380"/>
            <p14:sldId id="381"/>
            <p14:sldId id="400"/>
            <p14:sldId id="382"/>
            <p14:sldId id="383"/>
            <p14:sldId id="3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584E-53C9-4969-8474-AFAD3C589CA6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4143BB2-F3A0-49CA-87D6-3E5B7A409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158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584E-53C9-4969-8474-AFAD3C589CA6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43BB2-F3A0-49CA-87D6-3E5B7A409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791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584E-53C9-4969-8474-AFAD3C589CA6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43BB2-F3A0-49CA-87D6-3E5B7A409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534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584E-53C9-4969-8474-AFAD3C589CA6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43BB2-F3A0-49CA-87D6-3E5B7A409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27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E52584E-53C9-4969-8474-AFAD3C589CA6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4143BB2-F3A0-49CA-87D6-3E5B7A409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96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584E-53C9-4969-8474-AFAD3C589CA6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43BB2-F3A0-49CA-87D6-3E5B7A409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811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584E-53C9-4969-8474-AFAD3C589CA6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43BB2-F3A0-49CA-87D6-3E5B7A409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059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584E-53C9-4969-8474-AFAD3C589CA6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43BB2-F3A0-49CA-87D6-3E5B7A409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883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584E-53C9-4969-8474-AFAD3C589CA6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43BB2-F3A0-49CA-87D6-3E5B7A409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738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584E-53C9-4969-8474-AFAD3C589CA6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43BB2-F3A0-49CA-87D6-3E5B7A409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224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584E-53C9-4969-8474-AFAD3C589CA6}" type="datetimeFigureOut">
              <a:rPr lang="en-IN" smtClean="0"/>
              <a:t>20-01-2024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43BB2-F3A0-49CA-87D6-3E5B7A409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73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E52584E-53C9-4969-8474-AFAD3C589CA6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4143BB2-F3A0-49CA-87D6-3E5B7A409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5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729A-91D3-AF47-5B27-66B9085CF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84987"/>
            <a:ext cx="10058400" cy="1371600"/>
          </a:xfrm>
          <a:solidFill>
            <a:schemeClr val="bg2"/>
          </a:solidFill>
        </p:spPr>
        <p:txBody>
          <a:bodyPr>
            <a:normAutofit/>
          </a:bodyPr>
          <a:lstStyle/>
          <a:p>
            <a:pPr algn="just"/>
            <a:r>
              <a:rPr lang="en-US" sz="6600" spc="300" dirty="0">
                <a:latin typeface="Bodoni MT Black" panose="02070A03080606020203" pitchFamily="18" charset="0"/>
              </a:rPr>
              <a:t>         </a:t>
            </a:r>
            <a:r>
              <a:rPr lang="en-US" sz="6600" spc="300" dirty="0" err="1">
                <a:solidFill>
                  <a:schemeClr val="accent1"/>
                </a:solidFill>
                <a:latin typeface="Bodoni MT Black" panose="02070A03080606020203" pitchFamily="18" charset="0"/>
              </a:rPr>
              <a:t>Mysql</a:t>
            </a:r>
            <a:endParaRPr lang="en-IN" sz="6600" spc="300" dirty="0">
              <a:latin typeface="Bodoni MT Black" panose="02070A030806060202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B12C3-6073-1170-10F4-1227EEFF7912}"/>
              </a:ext>
            </a:extLst>
          </p:cNvPr>
          <p:cNvSpPr txBox="1"/>
          <p:nvPr/>
        </p:nvSpPr>
        <p:spPr>
          <a:xfrm>
            <a:off x="3097763" y="3419669"/>
            <a:ext cx="481459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Arial Rounded MT Bold" panose="020F0704030504030204" pitchFamily="34" charset="0"/>
              </a:rPr>
              <a:t>My Structured Query Language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2BFBD-BA27-E467-2793-EC537BEAF324}"/>
              </a:ext>
            </a:extLst>
          </p:cNvPr>
          <p:cNvSpPr txBox="1"/>
          <p:nvPr/>
        </p:nvSpPr>
        <p:spPr>
          <a:xfrm>
            <a:off x="9521072" y="6079694"/>
            <a:ext cx="2884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</a:t>
            </a:r>
          </a:p>
          <a:p>
            <a:r>
              <a:rPr lang="en-IN" dirty="0"/>
              <a:t>   Jai Vignesh G</a:t>
            </a:r>
          </a:p>
        </p:txBody>
      </p:sp>
    </p:spTree>
    <p:extLst>
      <p:ext uri="{BB962C8B-B14F-4D97-AF65-F5344CB8AC3E}">
        <p14:creationId xmlns:p14="http://schemas.microsoft.com/office/powerpoint/2010/main" val="18852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2C32C7-11C1-33EB-6E17-43E7341BC6EE}"/>
              </a:ext>
            </a:extLst>
          </p:cNvPr>
          <p:cNvSpPr/>
          <p:nvPr/>
        </p:nvSpPr>
        <p:spPr>
          <a:xfrm>
            <a:off x="1282584" y="153971"/>
            <a:ext cx="9344025" cy="6572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ALTER COLUMN – DROP A EXISTING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DE3998-B4D1-A607-57EA-355C4B04BE4F}"/>
              </a:ext>
            </a:extLst>
          </p:cNvPr>
          <p:cNvSpPr txBox="1"/>
          <p:nvPr/>
        </p:nvSpPr>
        <p:spPr>
          <a:xfrm>
            <a:off x="575034" y="811196"/>
            <a:ext cx="84911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command is used to drop(delete) a column in existing table</a:t>
            </a:r>
          </a:p>
          <a:p>
            <a:endParaRPr lang="en-US" dirty="0"/>
          </a:p>
          <a:p>
            <a:r>
              <a:rPr lang="en-US" b="1" u="sng" dirty="0"/>
              <a:t>The SQL query to drop a column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ALTER TABLE </a:t>
            </a:r>
            <a:r>
              <a:rPr lang="en-US" dirty="0" err="1"/>
              <a:t>emp_detials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DROP </a:t>
            </a:r>
            <a:r>
              <a:rPr lang="en-US" dirty="0" err="1"/>
              <a:t>Designation_id</a:t>
            </a:r>
            <a:r>
              <a:rPr lang="en-US" dirty="0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B0D7F-518B-81EA-C042-E68833202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304" y="2707187"/>
            <a:ext cx="3648584" cy="372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0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10FE5D-4E7E-9454-08D3-82C6EA660F02}"/>
              </a:ext>
            </a:extLst>
          </p:cNvPr>
          <p:cNvSpPr txBox="1"/>
          <p:nvPr/>
        </p:nvSpPr>
        <p:spPr>
          <a:xfrm>
            <a:off x="344129" y="353961"/>
            <a:ext cx="101075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DELETE STATEMENT</a:t>
            </a:r>
          </a:p>
          <a:p>
            <a:endParaRPr lang="en-US" dirty="0"/>
          </a:p>
          <a:p>
            <a:r>
              <a:rPr lang="en-US" dirty="0"/>
              <a:t>This command is used to delete an individual records from table</a:t>
            </a:r>
          </a:p>
          <a:p>
            <a:endParaRPr lang="en-US" dirty="0"/>
          </a:p>
          <a:p>
            <a:r>
              <a:rPr lang="en-US" b="1" u="sng" dirty="0"/>
              <a:t>The SQL query for delete statement</a:t>
            </a:r>
          </a:p>
          <a:p>
            <a:endParaRPr lang="en-US" b="1" u="sng" dirty="0"/>
          </a:p>
          <a:p>
            <a:r>
              <a:rPr lang="en-US" dirty="0"/>
              <a:t>delete from </a:t>
            </a:r>
            <a:r>
              <a:rPr lang="en-US" dirty="0" err="1"/>
              <a:t>salary_details</a:t>
            </a:r>
            <a:r>
              <a:rPr lang="en-US" dirty="0"/>
              <a:t> where </a:t>
            </a:r>
            <a:r>
              <a:rPr lang="en-US" dirty="0" err="1"/>
              <a:t>emp_id</a:t>
            </a:r>
            <a:r>
              <a:rPr lang="en-US" dirty="0"/>
              <a:t> = 17001;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C5EAD-F44E-BAA2-4674-3D9D7AEBD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" y="3012777"/>
            <a:ext cx="8420100" cy="342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90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D4FE7-2641-A9AB-1A22-A4619EE70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9399"/>
            <a:ext cx="10058400" cy="64633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Where clause and conditions</a:t>
            </a:r>
            <a:endParaRPr lang="en-IN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B06218-C818-417A-4A6C-68761681D723}"/>
              </a:ext>
            </a:extLst>
          </p:cNvPr>
          <p:cNvSpPr txBox="1"/>
          <p:nvPr/>
        </p:nvSpPr>
        <p:spPr>
          <a:xfrm>
            <a:off x="632148" y="931804"/>
            <a:ext cx="9864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Where is used to filter the records: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00710-85EF-15A0-B21F-E2023B33B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9" t="34305" r="62591" b="47890"/>
          <a:stretch/>
        </p:blipFill>
        <p:spPr>
          <a:xfrm>
            <a:off x="3175906" y="1447210"/>
            <a:ext cx="4777272" cy="1744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802438-EB07-91C6-10CF-67B98D8C49DD}"/>
              </a:ext>
            </a:extLst>
          </p:cNvPr>
          <p:cNvSpPr txBox="1"/>
          <p:nvPr/>
        </p:nvSpPr>
        <p:spPr>
          <a:xfrm>
            <a:off x="632148" y="3481300"/>
            <a:ext cx="8399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AND/OR can be used to combine the relational operators: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F93A0D-0A00-F318-80EE-6DFE333E36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5" t="41768" r="59056" b="39048"/>
          <a:stretch/>
        </p:blipFill>
        <p:spPr>
          <a:xfrm>
            <a:off x="3175906" y="4139897"/>
            <a:ext cx="3256384" cy="131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70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800A4-5633-B67C-1604-77E65544B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9" t="42041" r="66632" b="32109"/>
          <a:stretch/>
        </p:blipFill>
        <p:spPr>
          <a:xfrm>
            <a:off x="4553339" y="2886250"/>
            <a:ext cx="2397967" cy="1772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BB8779-1671-8B52-5645-CE5EB34E6CEB}"/>
              </a:ext>
            </a:extLst>
          </p:cNvPr>
          <p:cNvSpPr txBox="1"/>
          <p:nvPr/>
        </p:nvSpPr>
        <p:spPr>
          <a:xfrm>
            <a:off x="678802" y="247175"/>
            <a:ext cx="111524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Using Like and wildcards</a:t>
            </a:r>
          </a:p>
          <a:p>
            <a:endParaRPr lang="en-US" b="1" dirty="0"/>
          </a:p>
          <a:p>
            <a:r>
              <a:rPr lang="en-US" dirty="0"/>
              <a:t>LIKE is used with WHERE clause for searching a specific pattern in a column. It is used along with the following wild cards</a:t>
            </a:r>
          </a:p>
          <a:p>
            <a:endParaRPr lang="en-US" dirty="0"/>
          </a:p>
          <a:p>
            <a:r>
              <a:rPr lang="en-US" dirty="0"/>
              <a:t>% represents zero or more characters</a:t>
            </a:r>
          </a:p>
          <a:p>
            <a:r>
              <a:rPr lang="en-US" dirty="0"/>
              <a:t>_ represents exactly one character</a:t>
            </a:r>
          </a:p>
        </p:txBody>
      </p:sp>
    </p:spTree>
    <p:extLst>
      <p:ext uri="{BB962C8B-B14F-4D97-AF65-F5344CB8AC3E}">
        <p14:creationId xmlns:p14="http://schemas.microsoft.com/office/powerpoint/2010/main" val="336524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F8D3BD-FD50-68F5-73FA-26FBF40F111E}"/>
              </a:ext>
            </a:extLst>
          </p:cNvPr>
          <p:cNvSpPr txBox="1"/>
          <p:nvPr/>
        </p:nvSpPr>
        <p:spPr>
          <a:xfrm>
            <a:off x="5157496" y="1049409"/>
            <a:ext cx="1094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Distinct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239E7-294D-A203-BA1F-F4A79F6DA5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3" t="41632" r="51250" b="33334"/>
          <a:stretch/>
        </p:blipFill>
        <p:spPr>
          <a:xfrm>
            <a:off x="3867537" y="1390261"/>
            <a:ext cx="4338736" cy="1436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E24929-3CF3-2DBA-172B-1A4D8D94FA6C}"/>
              </a:ext>
            </a:extLst>
          </p:cNvPr>
          <p:cNvSpPr txBox="1"/>
          <p:nvPr/>
        </p:nvSpPr>
        <p:spPr>
          <a:xfrm>
            <a:off x="5157496" y="307307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Order By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D192EC-E21C-9162-2439-C3CE1FB21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2" t="42177" r="67322" b="32653"/>
          <a:stretch/>
        </p:blipFill>
        <p:spPr>
          <a:xfrm>
            <a:off x="4542841" y="4082428"/>
            <a:ext cx="2323323" cy="1726163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B5F0DA2D-3232-7BA7-B730-CCF5CAC5D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570" y="313361"/>
            <a:ext cx="111537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In MySQL,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DISTINCT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keyword is used to retrieve unique values from a specified column or set of columns in a SELECT query. On the other hand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ORDER BY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clause is used to sort the result set based on one or more columns.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25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4AD667-D19B-5E74-1E44-E800347444BD}"/>
              </a:ext>
            </a:extLst>
          </p:cNvPr>
          <p:cNvSpPr txBox="1"/>
          <p:nvPr/>
        </p:nvSpPr>
        <p:spPr>
          <a:xfrm>
            <a:off x="2752725" y="86410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374151"/>
                </a:solidFill>
                <a:latin typeface="Söhne"/>
              </a:rPr>
              <a:t>Functions</a:t>
            </a:r>
          </a:p>
          <a:p>
            <a:pPr algn="ctr"/>
            <a:endParaRPr lang="en-US" sz="2400" b="1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MySQL supports various built-in functions that allow you to perform a wide range of operations on data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5CC259-0DFB-BDA0-4F19-2AB61DFED1E5}"/>
              </a:ext>
            </a:extLst>
          </p:cNvPr>
          <p:cNvSpPr txBox="1"/>
          <p:nvPr/>
        </p:nvSpPr>
        <p:spPr>
          <a:xfrm>
            <a:off x="5153122" y="1471405"/>
            <a:ext cx="12952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/>
              <a:t>COUNT</a:t>
            </a:r>
            <a:endParaRPr lang="en-IN" b="0" i="0" dirty="0">
              <a:solidFill>
                <a:srgbClr val="374151"/>
              </a:solidFill>
              <a:effectLst/>
              <a:latin typeface="Söhne"/>
            </a:endParaRPr>
          </a:p>
          <a:p>
            <a:br>
              <a:rPr lang="en-IN" dirty="0"/>
            </a:b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3A541-1E26-4738-633F-1F98DC112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9" t="39457" r="67092" b="32652"/>
          <a:stretch/>
        </p:blipFill>
        <p:spPr>
          <a:xfrm>
            <a:off x="4564419" y="2103279"/>
            <a:ext cx="2341983" cy="1912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292038-3EAE-2874-6958-9D3042400B22}"/>
              </a:ext>
            </a:extLst>
          </p:cNvPr>
          <p:cNvSpPr txBox="1"/>
          <p:nvPr/>
        </p:nvSpPr>
        <p:spPr>
          <a:xfrm>
            <a:off x="5334778" y="414732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AVG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C71304-DD8C-7544-C435-AFEC7B70D2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1" t="39457" r="62562" b="32652"/>
          <a:stretch/>
        </p:blipFill>
        <p:spPr>
          <a:xfrm>
            <a:off x="4325612" y="4779199"/>
            <a:ext cx="2819595" cy="1912775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6C8BB30C-7960-CC77-2295-981C55596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482" y="26920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COUNT()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Counts the number of rows in a result set.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0C5B6FA3-B088-F9E8-AAC6-93C2ABB19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482" y="52861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AVG()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Calculates the average of values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412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0894FA-ABF7-72BF-A380-8927DA7484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4" t="39864" r="64795" b="31700"/>
          <a:stretch/>
        </p:blipFill>
        <p:spPr>
          <a:xfrm>
            <a:off x="5998418" y="3853544"/>
            <a:ext cx="2500604" cy="1950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44C6C4-F4B9-7EC7-7EFC-F981F82822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t="42313" r="71454" b="40136"/>
          <a:stretch/>
        </p:blipFill>
        <p:spPr>
          <a:xfrm>
            <a:off x="4833645" y="727786"/>
            <a:ext cx="1772816" cy="1203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B12499-75E6-1C4F-9BF0-2CCFB915CD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t="41767" r="73368" b="34695"/>
          <a:stretch/>
        </p:blipFill>
        <p:spPr>
          <a:xfrm>
            <a:off x="8089642" y="718456"/>
            <a:ext cx="1539551" cy="16141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A87BD8-74F7-457B-1978-0CCA53980B55}"/>
              </a:ext>
            </a:extLst>
          </p:cNvPr>
          <p:cNvSpPr txBox="1"/>
          <p:nvPr/>
        </p:nvSpPr>
        <p:spPr>
          <a:xfrm>
            <a:off x="5344108" y="177282"/>
            <a:ext cx="751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MIN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5E6036F-8136-687E-569D-6508BFDF4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12" y="87241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MIN()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MAX()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Returns the minimum or maximum value in a set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A4EFE2-3938-6F63-2391-3A6F70D46D94}"/>
              </a:ext>
            </a:extLst>
          </p:cNvPr>
          <p:cNvSpPr txBox="1"/>
          <p:nvPr/>
        </p:nvSpPr>
        <p:spPr>
          <a:xfrm>
            <a:off x="8499022" y="186223"/>
            <a:ext cx="720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i="0" dirty="0">
                <a:solidFill>
                  <a:srgbClr val="111827"/>
                </a:solidFill>
                <a:effectLst/>
                <a:latin typeface="Söhne Mono"/>
              </a:rPr>
              <a:t>MAX</a:t>
            </a:r>
            <a:endParaRPr lang="en-IN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EFF6B932-9F44-012E-25B7-669B229CB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84" y="41241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SUM()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Calculates the sum of values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A2B1A1-92DC-9B7D-DD99-26FE90FC1B3D}"/>
              </a:ext>
            </a:extLst>
          </p:cNvPr>
          <p:cNvSpPr txBox="1"/>
          <p:nvPr/>
        </p:nvSpPr>
        <p:spPr>
          <a:xfrm>
            <a:off x="6808238" y="2843118"/>
            <a:ext cx="777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SUM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9595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A17B28-10DE-8113-0DFD-FCB106A9F9F0}"/>
              </a:ext>
            </a:extLst>
          </p:cNvPr>
          <p:cNvSpPr/>
          <p:nvPr/>
        </p:nvSpPr>
        <p:spPr>
          <a:xfrm>
            <a:off x="1666875" y="485775"/>
            <a:ext cx="9525000" cy="5810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My SQL String Functions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CD97C3-F5D3-CDBB-BE42-3895B69F4D0B}"/>
              </a:ext>
            </a:extLst>
          </p:cNvPr>
          <p:cNvSpPr/>
          <p:nvPr/>
        </p:nvSpPr>
        <p:spPr>
          <a:xfrm>
            <a:off x="1666875" y="1400175"/>
            <a:ext cx="2971800" cy="47148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err="1"/>
              <a:t>LCase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 b="1" err="1"/>
              <a:t>UCase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err="1"/>
              <a:t>Concat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Trim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 b="1" err="1"/>
              <a:t>Char_Length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Mid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Length</a:t>
            </a:r>
          </a:p>
        </p:txBody>
      </p:sp>
    </p:spTree>
    <p:extLst>
      <p:ext uri="{BB962C8B-B14F-4D97-AF65-F5344CB8AC3E}">
        <p14:creationId xmlns:p14="http://schemas.microsoft.com/office/powerpoint/2010/main" val="726312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55B28B-E3E9-52BB-48B8-4051D89EC8AF}"/>
              </a:ext>
            </a:extLst>
          </p:cNvPr>
          <p:cNvSpPr/>
          <p:nvPr/>
        </p:nvSpPr>
        <p:spPr>
          <a:xfrm>
            <a:off x="1469001" y="485775"/>
            <a:ext cx="9410700" cy="4762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UCASE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45077B-987A-F4B5-A9B1-013F38436077}"/>
              </a:ext>
            </a:extLst>
          </p:cNvPr>
          <p:cNvSpPr/>
          <p:nvPr/>
        </p:nvSpPr>
        <p:spPr>
          <a:xfrm>
            <a:off x="1151910" y="933450"/>
            <a:ext cx="9410700" cy="20002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is used to convert the word into upper case</a:t>
            </a:r>
          </a:p>
          <a:p>
            <a:endParaRPr lang="en-US"/>
          </a:p>
          <a:p>
            <a:r>
              <a:rPr lang="en-US" b="1" u="sng"/>
              <a:t>The SQL query to change into upper case</a:t>
            </a:r>
          </a:p>
          <a:p>
            <a:endParaRPr lang="en-US"/>
          </a:p>
          <a:p>
            <a:r>
              <a:rPr lang="en-US"/>
              <a:t>select </a:t>
            </a:r>
            <a:r>
              <a:rPr lang="en-US" err="1"/>
              <a:t>ucase</a:t>
            </a:r>
            <a:r>
              <a:rPr lang="en-US"/>
              <a:t>(</a:t>
            </a:r>
            <a:r>
              <a:rPr lang="en-US" err="1"/>
              <a:t>emp_name</a:t>
            </a:r>
            <a:r>
              <a:rPr lang="en-US"/>
              <a:t>) from </a:t>
            </a:r>
            <a:r>
              <a:rPr lang="en-US" err="1"/>
              <a:t>emp_details</a:t>
            </a:r>
            <a:r>
              <a:rPr lang="en-US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466B0-F68E-76EC-D4F8-77EBB5C48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33" y="2671301"/>
            <a:ext cx="57626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05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55B28B-E3E9-52BB-48B8-4051D89EC8AF}"/>
              </a:ext>
            </a:extLst>
          </p:cNvPr>
          <p:cNvSpPr/>
          <p:nvPr/>
        </p:nvSpPr>
        <p:spPr>
          <a:xfrm>
            <a:off x="1476375" y="695325"/>
            <a:ext cx="9410700" cy="4762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LCASE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45077B-987A-F4B5-A9B1-013F38436077}"/>
              </a:ext>
            </a:extLst>
          </p:cNvPr>
          <p:cNvSpPr/>
          <p:nvPr/>
        </p:nvSpPr>
        <p:spPr>
          <a:xfrm>
            <a:off x="729124" y="1033308"/>
            <a:ext cx="9410700" cy="20002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is used to convert the word into lower case</a:t>
            </a:r>
          </a:p>
          <a:p>
            <a:endParaRPr lang="en-US"/>
          </a:p>
          <a:p>
            <a:r>
              <a:rPr lang="en-US" b="1" u="sng"/>
              <a:t>The SQL query to change into upper case</a:t>
            </a:r>
          </a:p>
          <a:p>
            <a:endParaRPr lang="en-US"/>
          </a:p>
          <a:p>
            <a:r>
              <a:rPr lang="en-US"/>
              <a:t>select </a:t>
            </a:r>
            <a:r>
              <a:rPr lang="en-US" err="1"/>
              <a:t>lcase</a:t>
            </a:r>
            <a:r>
              <a:rPr lang="en-US"/>
              <a:t>(</a:t>
            </a:r>
            <a:r>
              <a:rPr lang="en-US" err="1"/>
              <a:t>emp_name</a:t>
            </a:r>
            <a:r>
              <a:rPr lang="en-US"/>
              <a:t>) from </a:t>
            </a:r>
            <a:r>
              <a:rPr lang="en-US" err="1"/>
              <a:t>emp_details</a:t>
            </a:r>
            <a:r>
              <a:rPr lang="en-US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61B43-214A-B8FD-8399-1FFA0EC7C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24" y="2930013"/>
            <a:ext cx="60579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3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98995-1416-B8F4-F91A-C81EA735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DF271-EA4F-DD2A-85C4-2C172062F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Data Types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Basic Queries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Where Clause and conditions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Distinct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Order By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Using date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Constraints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Triggers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371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CE7809-9C0C-E6BB-3009-DB987C56EDDE}"/>
              </a:ext>
            </a:extLst>
          </p:cNvPr>
          <p:cNvSpPr/>
          <p:nvPr/>
        </p:nvSpPr>
        <p:spPr>
          <a:xfrm>
            <a:off x="471948" y="412955"/>
            <a:ext cx="10972800" cy="3932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LEFT, RIGHT, MID - SPLIT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6629D3-0328-DA8C-2105-0A96B4963B96}"/>
              </a:ext>
            </a:extLst>
          </p:cNvPr>
          <p:cNvSpPr/>
          <p:nvPr/>
        </p:nvSpPr>
        <p:spPr>
          <a:xfrm>
            <a:off x="471948" y="904569"/>
            <a:ext cx="10972800" cy="282185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string function is used to split the values</a:t>
            </a:r>
          </a:p>
          <a:p>
            <a:endParaRPr lang="en-US"/>
          </a:p>
          <a:p>
            <a:r>
              <a:rPr lang="en-US" b="1" u="sng"/>
              <a:t>The SQL query for split function</a:t>
            </a:r>
          </a:p>
          <a:p>
            <a:endParaRPr lang="en-US"/>
          </a:p>
          <a:p>
            <a:r>
              <a:rPr lang="en-US"/>
              <a:t>select left (salary_id,2) as </a:t>
            </a:r>
            <a:r>
              <a:rPr lang="en-US" err="1"/>
              <a:t>base_no</a:t>
            </a:r>
            <a:r>
              <a:rPr lang="en-US"/>
              <a:t>,</a:t>
            </a:r>
          </a:p>
          <a:p>
            <a:r>
              <a:rPr lang="en-US"/>
              <a:t> mid(salary_id,3,2)as </a:t>
            </a:r>
            <a:r>
              <a:rPr lang="en-US" err="1"/>
              <a:t>mid_value</a:t>
            </a:r>
            <a:r>
              <a:rPr lang="en-US"/>
              <a:t>,</a:t>
            </a:r>
          </a:p>
          <a:p>
            <a:r>
              <a:rPr lang="en-US"/>
              <a:t> right(salary_id,1) as </a:t>
            </a:r>
            <a:r>
              <a:rPr lang="en-US" err="1"/>
              <a:t>primary_no</a:t>
            </a:r>
            <a:r>
              <a:rPr lang="en-US"/>
              <a:t> </a:t>
            </a:r>
          </a:p>
          <a:p>
            <a:r>
              <a:rPr lang="en-US"/>
              <a:t>from </a:t>
            </a:r>
            <a:r>
              <a:rPr lang="en-US" err="1"/>
              <a:t>salary_details</a:t>
            </a:r>
            <a:r>
              <a:rPr lang="en-US"/>
              <a:t>;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712BE-DFEF-B4A4-7B31-F3674C0B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" y="3914621"/>
            <a:ext cx="58864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8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3C49B8-405A-25E5-178D-91FADF9DA0CE}"/>
              </a:ext>
            </a:extLst>
          </p:cNvPr>
          <p:cNvSpPr/>
          <p:nvPr/>
        </p:nvSpPr>
        <p:spPr>
          <a:xfrm>
            <a:off x="560439" y="373626"/>
            <a:ext cx="10687664" cy="5801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CONCAT</a:t>
            </a:r>
            <a:r>
              <a:rPr lang="en-US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99509B-C776-8A2C-9FDE-51898A46C109}"/>
              </a:ext>
            </a:extLst>
          </p:cNvPr>
          <p:cNvSpPr/>
          <p:nvPr/>
        </p:nvSpPr>
        <p:spPr>
          <a:xfrm>
            <a:off x="560439" y="1238864"/>
            <a:ext cx="10687664" cy="157316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function is used to </a:t>
            </a:r>
            <a:r>
              <a:rPr lang="en-US" err="1"/>
              <a:t>concat</a:t>
            </a:r>
            <a:r>
              <a:rPr lang="en-US"/>
              <a:t> values of two column</a:t>
            </a:r>
          </a:p>
          <a:p>
            <a:endParaRPr lang="en-US"/>
          </a:p>
          <a:p>
            <a:r>
              <a:rPr lang="en-US" b="1" u="sng"/>
              <a:t>The SQL query to </a:t>
            </a:r>
            <a:r>
              <a:rPr lang="en-US" b="1" u="sng" err="1"/>
              <a:t>concat</a:t>
            </a:r>
            <a:r>
              <a:rPr lang="en-US" b="1" u="sng"/>
              <a:t> </a:t>
            </a:r>
          </a:p>
          <a:p>
            <a:endParaRPr lang="en-US"/>
          </a:p>
          <a:p>
            <a:r>
              <a:rPr lang="en-US"/>
              <a:t>select </a:t>
            </a:r>
            <a:r>
              <a:rPr lang="en-US" err="1"/>
              <a:t>concat</a:t>
            </a:r>
            <a:r>
              <a:rPr lang="en-US"/>
              <a:t>(</a:t>
            </a:r>
            <a:r>
              <a:rPr lang="en-US" err="1"/>
              <a:t>Designation_id</a:t>
            </a:r>
            <a:r>
              <a:rPr lang="en-US"/>
              <a:t>,"    ", Designation) as </a:t>
            </a:r>
            <a:r>
              <a:rPr lang="en-US" err="1"/>
              <a:t>id_with_Designation</a:t>
            </a:r>
            <a:r>
              <a:rPr lang="en-US"/>
              <a:t> from </a:t>
            </a:r>
            <a:r>
              <a:rPr lang="en-US" err="1"/>
              <a:t>designation_in_company</a:t>
            </a:r>
            <a:r>
              <a:rPr lang="en-US"/>
              <a:t>;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45921-2363-E843-F2C0-D96BA51E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9" y="2947987"/>
            <a:ext cx="61150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69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C03F90-AE3B-6005-118B-621532F062A5}"/>
              </a:ext>
            </a:extLst>
          </p:cNvPr>
          <p:cNvSpPr/>
          <p:nvPr/>
        </p:nvSpPr>
        <p:spPr>
          <a:xfrm>
            <a:off x="757084" y="403123"/>
            <a:ext cx="10913806" cy="4817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TRIM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1A7328-DE8F-CA49-10EA-5D9FA4A9669D}"/>
              </a:ext>
            </a:extLst>
          </p:cNvPr>
          <p:cNvSpPr/>
          <p:nvPr/>
        </p:nvSpPr>
        <p:spPr>
          <a:xfrm>
            <a:off x="865239" y="1199535"/>
            <a:ext cx="10805651" cy="19369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function is used to trim space between front and back of a given data</a:t>
            </a:r>
          </a:p>
          <a:p>
            <a:endParaRPr lang="en-US"/>
          </a:p>
          <a:p>
            <a:r>
              <a:rPr lang="en-US" b="1" u="sng"/>
              <a:t>The SQL command for string function</a:t>
            </a:r>
          </a:p>
          <a:p>
            <a:endParaRPr lang="en-US"/>
          </a:p>
          <a:p>
            <a:r>
              <a:rPr lang="en-US"/>
              <a:t>select trim(Designation) from </a:t>
            </a:r>
            <a:r>
              <a:rPr lang="en-US" err="1"/>
              <a:t>designation_in_company</a:t>
            </a:r>
            <a:r>
              <a:rPr lang="en-US"/>
              <a:t>;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6BCDD-2065-42CA-EEA0-1B1A089EE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39" y="3892191"/>
            <a:ext cx="5924550" cy="2200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827541-2B08-424E-47FD-080744373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833" y="3721510"/>
            <a:ext cx="3181350" cy="2247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441007-A36A-2DB4-8067-DF629D20C1DC}"/>
              </a:ext>
            </a:extLst>
          </p:cNvPr>
          <p:cNvSpPr/>
          <p:nvPr/>
        </p:nvSpPr>
        <p:spPr>
          <a:xfrm>
            <a:off x="865239" y="3205316"/>
            <a:ext cx="6125496" cy="3637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AFTER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6D2E10-2E08-AC37-40D3-D9F0F13F7B48}"/>
              </a:ext>
            </a:extLst>
          </p:cNvPr>
          <p:cNvSpPr/>
          <p:nvPr/>
        </p:nvSpPr>
        <p:spPr>
          <a:xfrm>
            <a:off x="7629833" y="3247103"/>
            <a:ext cx="3696928" cy="3637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3787046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04F13-8C59-AA42-F664-1226F1C749C3}"/>
              </a:ext>
            </a:extLst>
          </p:cNvPr>
          <p:cNvSpPr/>
          <p:nvPr/>
        </p:nvSpPr>
        <p:spPr>
          <a:xfrm>
            <a:off x="1160206" y="462116"/>
            <a:ext cx="10068233" cy="63909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CHAR _LENGTH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B1E641-5C02-EDCE-C2F3-A25358648C8B}"/>
              </a:ext>
            </a:extLst>
          </p:cNvPr>
          <p:cNvSpPr/>
          <p:nvPr/>
        </p:nvSpPr>
        <p:spPr>
          <a:xfrm>
            <a:off x="1288026" y="1366684"/>
            <a:ext cx="10068233" cy="17108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is used to find the length of character</a:t>
            </a:r>
          </a:p>
          <a:p>
            <a:endParaRPr lang="en-US"/>
          </a:p>
          <a:p>
            <a:r>
              <a:rPr lang="en-US" b="1" u="sng"/>
              <a:t>The SQL query for </a:t>
            </a:r>
            <a:r>
              <a:rPr lang="en-US" b="1" u="sng" err="1"/>
              <a:t>char_length</a:t>
            </a:r>
            <a:endParaRPr lang="en-US" b="1" u="sng"/>
          </a:p>
          <a:p>
            <a:endParaRPr lang="en-US"/>
          </a:p>
          <a:p>
            <a:r>
              <a:rPr lang="en-US"/>
              <a:t>select </a:t>
            </a:r>
            <a:r>
              <a:rPr lang="en-US" err="1"/>
              <a:t>char_length</a:t>
            </a:r>
            <a:r>
              <a:rPr lang="en-US"/>
              <a:t>(Designation) from </a:t>
            </a:r>
            <a:r>
              <a:rPr lang="en-US" err="1"/>
              <a:t>designation_in_company</a:t>
            </a:r>
            <a:r>
              <a:rPr lang="en-US"/>
              <a:t>;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4B321-05E1-1709-34AE-B50B24335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26" y="3342968"/>
            <a:ext cx="58007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66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542AE3-4C7E-1546-8239-B89A9D44BFE7}"/>
              </a:ext>
            </a:extLst>
          </p:cNvPr>
          <p:cNvSpPr/>
          <p:nvPr/>
        </p:nvSpPr>
        <p:spPr>
          <a:xfrm>
            <a:off x="1022555" y="275304"/>
            <a:ext cx="10186219" cy="678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My SQL Date Functions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DA6718-423E-2EFF-ED1C-481765A7A0C8}"/>
              </a:ext>
            </a:extLst>
          </p:cNvPr>
          <p:cNvSpPr/>
          <p:nvPr/>
        </p:nvSpPr>
        <p:spPr>
          <a:xfrm>
            <a:off x="4247535" y="1160205"/>
            <a:ext cx="4011561" cy="48079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Date 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 b="1" err="1"/>
              <a:t>Datediff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Timestamp </a:t>
            </a:r>
            <a:r>
              <a:rPr lang="en-US" b="1" err="1"/>
              <a:t>DIff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Date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Now</a:t>
            </a:r>
          </a:p>
        </p:txBody>
      </p:sp>
    </p:spTree>
    <p:extLst>
      <p:ext uri="{BB962C8B-B14F-4D97-AF65-F5344CB8AC3E}">
        <p14:creationId xmlns:p14="http://schemas.microsoft.com/office/powerpoint/2010/main" val="1637297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C0BA89-F181-5A2E-F343-C44EDF31526D}"/>
              </a:ext>
            </a:extLst>
          </p:cNvPr>
          <p:cNvSpPr/>
          <p:nvPr/>
        </p:nvSpPr>
        <p:spPr>
          <a:xfrm>
            <a:off x="914400" y="442451"/>
            <a:ext cx="10658168" cy="5112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Date ADD</a:t>
            </a:r>
          </a:p>
          <a:p>
            <a:pPr algn="ctr"/>
            <a:endParaRPr lang="en-US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344B6D-12EF-F381-37BC-8CC119EC2DCC}"/>
              </a:ext>
            </a:extLst>
          </p:cNvPr>
          <p:cNvSpPr/>
          <p:nvPr/>
        </p:nvSpPr>
        <p:spPr>
          <a:xfrm>
            <a:off x="914400" y="1071716"/>
            <a:ext cx="10658168" cy="23572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function is used to calculate date after certain interval</a:t>
            </a:r>
          </a:p>
          <a:p>
            <a:endParaRPr lang="en-US"/>
          </a:p>
          <a:p>
            <a:r>
              <a:rPr lang="en-US" b="1" u="sng"/>
              <a:t>The SQL query for add date</a:t>
            </a:r>
          </a:p>
          <a:p>
            <a:endParaRPr lang="en-US"/>
          </a:p>
          <a:p>
            <a:r>
              <a:rPr lang="en-US"/>
              <a:t>select *, </a:t>
            </a:r>
            <a:r>
              <a:rPr lang="en-US" err="1"/>
              <a:t>adddate</a:t>
            </a:r>
            <a:r>
              <a:rPr lang="en-US"/>
              <a:t>(</a:t>
            </a:r>
            <a:r>
              <a:rPr lang="en-US" err="1"/>
              <a:t>date_of_join</a:t>
            </a:r>
            <a:r>
              <a:rPr lang="en-US"/>
              <a:t>, interval 6 month) as </a:t>
            </a:r>
            <a:r>
              <a:rPr lang="en-US" err="1"/>
              <a:t>date_of_bonus</a:t>
            </a:r>
            <a:r>
              <a:rPr lang="en-US"/>
              <a:t> from </a:t>
            </a:r>
            <a:r>
              <a:rPr lang="en-US" err="1"/>
              <a:t>emp_details</a:t>
            </a:r>
            <a:r>
              <a:rPr lang="en-US"/>
              <a:t>;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E3E4A6-75F3-B252-8D1F-D062501F5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60406"/>
            <a:ext cx="61436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77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3EB271-6E65-2AD6-6DCA-90A18CAB7590}"/>
              </a:ext>
            </a:extLst>
          </p:cNvPr>
          <p:cNvSpPr/>
          <p:nvPr/>
        </p:nvSpPr>
        <p:spPr>
          <a:xfrm>
            <a:off x="678426" y="304800"/>
            <a:ext cx="10982632" cy="5211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/>
              <a:t> </a:t>
            </a:r>
            <a:r>
              <a:rPr lang="en-US" b="1" err="1"/>
              <a:t>Datediff</a:t>
            </a:r>
            <a:endParaRPr lang="en-US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4F2461-2A26-AFC2-6086-A13F1988D9F1}"/>
              </a:ext>
            </a:extLst>
          </p:cNvPr>
          <p:cNvSpPr/>
          <p:nvPr/>
        </p:nvSpPr>
        <p:spPr>
          <a:xfrm>
            <a:off x="678426" y="1258529"/>
            <a:ext cx="10982632" cy="19467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function is used to find  date difference from selected date or current date</a:t>
            </a:r>
          </a:p>
          <a:p>
            <a:endParaRPr lang="en-US"/>
          </a:p>
          <a:p>
            <a:r>
              <a:rPr lang="en-US" b="1" u="sng"/>
              <a:t>The SQL query for  </a:t>
            </a:r>
            <a:r>
              <a:rPr lang="en-US" b="1" u="sng" err="1"/>
              <a:t>datediff</a:t>
            </a:r>
            <a:r>
              <a:rPr lang="en-US" b="1" u="sng"/>
              <a:t> function </a:t>
            </a:r>
          </a:p>
          <a:p>
            <a:endParaRPr lang="en-US"/>
          </a:p>
          <a:p>
            <a:r>
              <a:rPr lang="en-US"/>
              <a:t>select *, round(</a:t>
            </a:r>
            <a:r>
              <a:rPr lang="en-US" err="1"/>
              <a:t>datediff</a:t>
            </a:r>
            <a:r>
              <a:rPr lang="en-US"/>
              <a:t>(</a:t>
            </a:r>
            <a:r>
              <a:rPr lang="en-US" err="1"/>
              <a:t>curdate</a:t>
            </a:r>
            <a:r>
              <a:rPr lang="en-US"/>
              <a:t>(),</a:t>
            </a:r>
            <a:r>
              <a:rPr lang="en-US" err="1"/>
              <a:t>date_of_join</a:t>
            </a:r>
            <a:r>
              <a:rPr lang="en-US"/>
              <a:t>)/12 ,0) as </a:t>
            </a:r>
            <a:r>
              <a:rPr lang="en-US" err="1"/>
              <a:t>exp_in_month</a:t>
            </a:r>
            <a:r>
              <a:rPr lang="en-US"/>
              <a:t> from </a:t>
            </a:r>
            <a:r>
              <a:rPr lang="en-US" err="1"/>
              <a:t>emp_details</a:t>
            </a:r>
            <a:r>
              <a:rPr lang="en-US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15C7A-33EB-707B-1282-16259BE45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6" y="3073655"/>
            <a:ext cx="58674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33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1B5195-CE38-E512-3681-21A0A085985D}"/>
              </a:ext>
            </a:extLst>
          </p:cNvPr>
          <p:cNvSpPr/>
          <p:nvPr/>
        </p:nvSpPr>
        <p:spPr>
          <a:xfrm>
            <a:off x="530942" y="314632"/>
            <a:ext cx="11189110" cy="5604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/>
              <a:t>Timestamp </a:t>
            </a:r>
            <a:r>
              <a:rPr lang="en-US" b="1" err="1"/>
              <a:t>DIff</a:t>
            </a:r>
            <a:endParaRPr lang="en-US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176E1-D5F2-F15D-0B08-C5ADEB860AD8}"/>
              </a:ext>
            </a:extLst>
          </p:cNvPr>
          <p:cNvSpPr/>
          <p:nvPr/>
        </p:nvSpPr>
        <p:spPr>
          <a:xfrm>
            <a:off x="471948" y="1130710"/>
            <a:ext cx="11189110" cy="22024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the TIMESTAMPDIFF function in SQL calculates the difference between two timestamps in terms of a specific time unit, like days, months, hours, </a:t>
            </a:r>
            <a:r>
              <a:rPr lang="en-US" err="1"/>
              <a:t>etc</a:t>
            </a:r>
            <a:endParaRPr lang="en-US"/>
          </a:p>
          <a:p>
            <a:endParaRPr lang="en-US"/>
          </a:p>
          <a:p>
            <a:r>
              <a:rPr lang="en-US" b="1" u="sng"/>
              <a:t>The SQL query for </a:t>
            </a:r>
            <a:r>
              <a:rPr lang="en-US" b="1" u="sng" err="1"/>
              <a:t>timestampdiff</a:t>
            </a:r>
            <a:r>
              <a:rPr lang="en-US" b="1" u="sng"/>
              <a:t>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SELECT TIMESTAMPDIFF(DAY, </a:t>
            </a:r>
            <a:r>
              <a:rPr lang="en-US" err="1"/>
              <a:t>salary_date</a:t>
            </a:r>
            <a:r>
              <a:rPr lang="en-US"/>
              <a:t>, CURDATE()) AS </a:t>
            </a:r>
            <a:r>
              <a:rPr lang="en-US" err="1"/>
              <a:t>days_since_salary</a:t>
            </a:r>
            <a:r>
              <a:rPr lang="en-US"/>
              <a:t> FROM </a:t>
            </a:r>
            <a:r>
              <a:rPr lang="en-US" err="1"/>
              <a:t>salary_details</a:t>
            </a:r>
            <a:r>
              <a:rPr lang="en-US"/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A2E87-B3F1-F1D0-A790-2F75AE4E8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2" y="3202858"/>
            <a:ext cx="5753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36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6AF076-8E3B-8BAD-DCD0-A38913CD6751}"/>
              </a:ext>
            </a:extLst>
          </p:cNvPr>
          <p:cNvSpPr/>
          <p:nvPr/>
        </p:nvSpPr>
        <p:spPr>
          <a:xfrm>
            <a:off x="688258" y="594851"/>
            <a:ext cx="10815484" cy="65876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	MONTH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1B8E42-0049-2804-9404-18096AD73ADD}"/>
              </a:ext>
            </a:extLst>
          </p:cNvPr>
          <p:cNvSpPr/>
          <p:nvPr/>
        </p:nvSpPr>
        <p:spPr>
          <a:xfrm>
            <a:off x="589935" y="1327355"/>
            <a:ext cx="10815484" cy="22417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 extract the year, from a date or timestamp, you can use this function</a:t>
            </a:r>
          </a:p>
          <a:p>
            <a:pPr algn="ctr"/>
            <a:endParaRPr lang="en-US"/>
          </a:p>
          <a:p>
            <a:pPr algn="ctr"/>
            <a:r>
              <a:rPr lang="en-US"/>
              <a:t>The SQL query using year </a:t>
            </a:r>
          </a:p>
          <a:p>
            <a:pPr algn="ctr"/>
            <a:endParaRPr lang="en-US"/>
          </a:p>
          <a:p>
            <a:pPr algn="ctr"/>
            <a:r>
              <a:rPr lang="en-US"/>
              <a:t>select * from </a:t>
            </a:r>
            <a:r>
              <a:rPr lang="en-US" err="1"/>
              <a:t>emp_details</a:t>
            </a:r>
            <a:r>
              <a:rPr lang="en-US"/>
              <a:t> where MONTH(</a:t>
            </a:r>
            <a:r>
              <a:rPr lang="en-US" err="1"/>
              <a:t>date_of_join</a:t>
            </a:r>
            <a:r>
              <a:rPr lang="en-US"/>
              <a:t>) = 6;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BE5D7-15D2-73AA-7599-55B7EE06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5" y="3429000"/>
            <a:ext cx="81343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74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153229-5B17-F432-78CD-E0A08F3FF02A}"/>
              </a:ext>
            </a:extLst>
          </p:cNvPr>
          <p:cNvSpPr/>
          <p:nvPr/>
        </p:nvSpPr>
        <p:spPr>
          <a:xfrm>
            <a:off x="1140542" y="481781"/>
            <a:ext cx="10205884" cy="5506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/>
              <a:t>NOW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3730FE-C586-D881-BCE4-06F53C77AA73}"/>
              </a:ext>
            </a:extLst>
          </p:cNvPr>
          <p:cNvSpPr txBox="1"/>
          <p:nvPr/>
        </p:nvSpPr>
        <p:spPr>
          <a:xfrm>
            <a:off x="1140542" y="1582994"/>
            <a:ext cx="10205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NOW() function returns the current date and time.</a:t>
            </a:r>
          </a:p>
          <a:p>
            <a:endParaRPr lang="en-US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b="1" u="sng">
                <a:solidFill>
                  <a:srgbClr val="000000"/>
                </a:solidFill>
                <a:latin typeface="Verdana" panose="020B0604030504040204" pitchFamily="34" charset="0"/>
              </a:rPr>
              <a:t>The SQL query for now() function</a:t>
            </a:r>
          </a:p>
          <a:p>
            <a:endParaRPr lang="en-US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/>
              <a:t>SELECT NOW();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BC330-B704-EB6C-852A-0B543F933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42" y="3428999"/>
            <a:ext cx="66198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4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761E-B9E5-3F25-46B5-200574D85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153" y="135840"/>
            <a:ext cx="10058400" cy="637158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dirty="0"/>
              <a:t>Introduction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18B5E-95A6-9764-8C5F-AFD970E91F62}"/>
              </a:ext>
            </a:extLst>
          </p:cNvPr>
          <p:cNvSpPr txBox="1"/>
          <p:nvPr/>
        </p:nvSpPr>
        <p:spPr>
          <a:xfrm>
            <a:off x="1823993" y="1366848"/>
            <a:ext cx="74708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Database is collection of data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Structured Query Language(SQL) lets you perform CRUD operations Create/Read/Update or Delete operations on a database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Database Management System(DBMS) is a software interface between database and end user that is responsible for authentication, concurrency, logging, backup, optimization etc.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There are many types of database - Relational, Hierarchical, Network, NoSQL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Examples of RDBMS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/>
              <a:t>MySql</a:t>
            </a:r>
            <a:r>
              <a:rPr lang="en-IN" dirty="0"/>
              <a:t> – </a:t>
            </a:r>
            <a:r>
              <a:rPr lang="en-IN" dirty="0" err="1"/>
              <a:t>OpenSource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SQL Server – Microsoft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Oracle – IBM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PostgreSQL - </a:t>
            </a:r>
            <a:r>
              <a:rPr lang="en-IN" dirty="0" err="1"/>
              <a:t>OpenSource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5033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D42F20-A0E3-6156-83C7-5696DCE28592}"/>
              </a:ext>
            </a:extLst>
          </p:cNvPr>
          <p:cNvSpPr txBox="1"/>
          <p:nvPr/>
        </p:nvSpPr>
        <p:spPr>
          <a:xfrm>
            <a:off x="639097" y="462116"/>
            <a:ext cx="1083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MYSQL </a:t>
            </a:r>
            <a:r>
              <a:rPr lang="en-US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Constraints</a:t>
            </a:r>
          </a:p>
          <a:p>
            <a:pPr algn="ctr"/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AAA2E-C1B4-63CB-4003-10C77E5FADCB}"/>
              </a:ext>
            </a:extLst>
          </p:cNvPr>
          <p:cNvSpPr txBox="1"/>
          <p:nvPr/>
        </p:nvSpPr>
        <p:spPr>
          <a:xfrm>
            <a:off x="530942" y="1189703"/>
            <a:ext cx="111301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/>
              <a:t>Constraints can be specified when the table is created with the CREATE TABLE statement, or after the table is created with the ALTER TABLE statement.</a:t>
            </a:r>
          </a:p>
          <a:p>
            <a:endParaRPr lang="en-US"/>
          </a:p>
          <a:p>
            <a:r>
              <a:rPr lang="en-US"/>
              <a:t>Syntax : CREATE TABLE </a:t>
            </a:r>
            <a:r>
              <a:rPr lang="en-US" err="1"/>
              <a:t>table_name</a:t>
            </a:r>
            <a:r>
              <a:rPr lang="en-US"/>
              <a:t> (</a:t>
            </a:r>
          </a:p>
          <a:p>
            <a:r>
              <a:rPr lang="en-US"/>
              <a:t>    column1 datatype constraint,</a:t>
            </a:r>
          </a:p>
          <a:p>
            <a:r>
              <a:rPr lang="en-US"/>
              <a:t>    column2 datatype constraint,</a:t>
            </a:r>
          </a:p>
          <a:p>
            <a:r>
              <a:rPr lang="en-US"/>
              <a:t>    column3 datatype constraint,</a:t>
            </a:r>
          </a:p>
          <a:p>
            <a:r>
              <a:rPr lang="en-US"/>
              <a:t>    ....</a:t>
            </a:r>
          </a:p>
          <a:p>
            <a:r>
              <a:rPr lang="en-US"/>
              <a:t>);</a:t>
            </a:r>
          </a:p>
          <a:p>
            <a:endParaRPr lang="en-US"/>
          </a:p>
          <a:p>
            <a:r>
              <a:rPr lang="en-US"/>
              <a:t>SQL constraints are used to specify rules for the data in a table.</a:t>
            </a:r>
          </a:p>
          <a:p>
            <a:pPr marL="342900" indent="-342900">
              <a:buFont typeface="+mj-lt"/>
              <a:buAutoNum type="arabicPeriod"/>
            </a:pP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/>
              <a:t>PRIMARY KEY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FOREIGN KEY 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DEFAUL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NULL</a:t>
            </a:r>
          </a:p>
        </p:txBody>
      </p:sp>
    </p:spTree>
    <p:extLst>
      <p:ext uri="{BB962C8B-B14F-4D97-AF65-F5344CB8AC3E}">
        <p14:creationId xmlns:p14="http://schemas.microsoft.com/office/powerpoint/2010/main" val="326410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C49DAF-81E4-8F3E-200F-45450ACAE573}"/>
              </a:ext>
            </a:extLst>
          </p:cNvPr>
          <p:cNvSpPr txBox="1"/>
          <p:nvPr/>
        </p:nvSpPr>
        <p:spPr>
          <a:xfrm>
            <a:off x="855406" y="521110"/>
            <a:ext cx="929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/>
              <a:t>PRIMARY KEY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6603DA-498C-758E-0330-D298D23452AF}"/>
              </a:ext>
            </a:extLst>
          </p:cNvPr>
          <p:cNvSpPr txBox="1"/>
          <p:nvPr/>
        </p:nvSpPr>
        <p:spPr>
          <a:xfrm rot="10800000" flipV="1">
            <a:off x="855406" y="1240503"/>
            <a:ext cx="9832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PRIMARY KEY constraint uniquely identifies each record in a table.</a:t>
            </a:r>
          </a:p>
          <a:p>
            <a:endParaRPr lang="en-US"/>
          </a:p>
          <a:p>
            <a:r>
              <a:rPr lang="en-US"/>
              <a:t>Primary keys must contain UNIQUE values, and cannot contain NULL values.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F2BD0-7FC3-E536-8D5B-98C67CDB0AFF}"/>
              </a:ext>
            </a:extLst>
          </p:cNvPr>
          <p:cNvSpPr txBox="1"/>
          <p:nvPr/>
        </p:nvSpPr>
        <p:spPr>
          <a:xfrm>
            <a:off x="1071716" y="2369574"/>
            <a:ext cx="7128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CREATE TABLE </a:t>
            </a:r>
            <a:r>
              <a:rPr lang="en-US" err="1"/>
              <a:t>Emp_details</a:t>
            </a:r>
            <a:r>
              <a:rPr lang="en-US"/>
              <a:t> (    </a:t>
            </a:r>
            <a:r>
              <a:rPr lang="en-US" err="1"/>
              <a:t>Emp_id</a:t>
            </a:r>
            <a:r>
              <a:rPr lang="en-US"/>
              <a:t> INT,</a:t>
            </a:r>
          </a:p>
          <a:p>
            <a:r>
              <a:rPr lang="en-US"/>
              <a:t>    </a:t>
            </a:r>
            <a:r>
              <a:rPr lang="en-US" err="1"/>
              <a:t>Emp_name</a:t>
            </a:r>
            <a:r>
              <a:rPr lang="en-US"/>
              <a:t> VARCHAR(20), </a:t>
            </a:r>
          </a:p>
          <a:p>
            <a:r>
              <a:rPr lang="en-US"/>
              <a:t>   </a:t>
            </a:r>
            <a:r>
              <a:rPr lang="en-US" err="1"/>
              <a:t>Designation_id</a:t>
            </a:r>
            <a:r>
              <a:rPr lang="en-US"/>
              <a:t> INT,    </a:t>
            </a:r>
          </a:p>
          <a:p>
            <a:r>
              <a:rPr lang="en-US"/>
              <a:t>   </a:t>
            </a:r>
            <a:r>
              <a:rPr lang="en-US" err="1"/>
              <a:t>Dep_no</a:t>
            </a:r>
            <a:r>
              <a:rPr lang="en-US"/>
              <a:t> INT,  </a:t>
            </a:r>
          </a:p>
          <a:p>
            <a:r>
              <a:rPr lang="en-US"/>
              <a:t>  </a:t>
            </a:r>
            <a:r>
              <a:rPr lang="en-US" err="1"/>
              <a:t>Date_of_join</a:t>
            </a:r>
            <a:r>
              <a:rPr lang="en-US"/>
              <a:t> DATE,  </a:t>
            </a:r>
          </a:p>
          <a:p>
            <a:r>
              <a:rPr lang="en-US"/>
              <a:t>  PRIMARY KEY (</a:t>
            </a:r>
            <a:r>
              <a:rPr lang="en-US" err="1"/>
              <a:t>Emp_id</a:t>
            </a:r>
            <a:r>
              <a:rPr lang="en-US"/>
              <a:t>));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983533-7820-4861-8A5B-4CC067F6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16" y="4343334"/>
            <a:ext cx="59245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60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38B9B5-4208-1A4C-A053-247372468932}"/>
              </a:ext>
            </a:extLst>
          </p:cNvPr>
          <p:cNvSpPr txBox="1"/>
          <p:nvPr/>
        </p:nvSpPr>
        <p:spPr>
          <a:xfrm>
            <a:off x="294968" y="342227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  FOREIGN KEY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D7E3E-090D-F37B-F4A5-A0D7F948C834}"/>
              </a:ext>
            </a:extLst>
          </p:cNvPr>
          <p:cNvSpPr txBox="1"/>
          <p:nvPr/>
        </p:nvSpPr>
        <p:spPr>
          <a:xfrm>
            <a:off x="963561" y="1130710"/>
            <a:ext cx="1030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FOREIGN KEY is a field (or collection of fields) in one table, that refers to the PRIMARY KEY in another </a:t>
            </a:r>
            <a:r>
              <a:rPr lang="en-US" err="1"/>
              <a:t>table.It</a:t>
            </a:r>
            <a:r>
              <a:rPr lang="en-US"/>
              <a:t> show the relationship between the tables.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62CB0-B664-07D8-9174-FF760F6ACC5A}"/>
              </a:ext>
            </a:extLst>
          </p:cNvPr>
          <p:cNvSpPr txBox="1"/>
          <p:nvPr/>
        </p:nvSpPr>
        <p:spPr>
          <a:xfrm>
            <a:off x="1120877" y="2084439"/>
            <a:ext cx="95864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CREATE TABLE Designations (    </a:t>
            </a:r>
            <a:r>
              <a:rPr lang="en-US" err="1"/>
              <a:t>Designation_id</a:t>
            </a:r>
            <a:r>
              <a:rPr lang="en-US"/>
              <a:t> INT PRIMARY KEY, </a:t>
            </a:r>
          </a:p>
          <a:p>
            <a:r>
              <a:rPr lang="en-US"/>
              <a:t>   </a:t>
            </a:r>
            <a:r>
              <a:rPr lang="en-US" err="1"/>
              <a:t>Designation_name</a:t>
            </a:r>
            <a:r>
              <a:rPr lang="en-US"/>
              <a:t> VARCHAR(50));</a:t>
            </a:r>
          </a:p>
          <a:p>
            <a:r>
              <a:rPr lang="en-US"/>
              <a:t>CREATE TABLE </a:t>
            </a:r>
            <a:r>
              <a:rPr lang="en-US" err="1"/>
              <a:t>Emp_details</a:t>
            </a:r>
            <a:r>
              <a:rPr lang="en-US"/>
              <a:t> (    </a:t>
            </a:r>
            <a:r>
              <a:rPr lang="en-US" err="1"/>
              <a:t>Emp_id</a:t>
            </a:r>
            <a:r>
              <a:rPr lang="en-US"/>
              <a:t> INT, </a:t>
            </a:r>
          </a:p>
          <a:p>
            <a:r>
              <a:rPr lang="en-US"/>
              <a:t>   </a:t>
            </a:r>
            <a:r>
              <a:rPr lang="en-US" err="1"/>
              <a:t>Emp_name</a:t>
            </a:r>
            <a:r>
              <a:rPr lang="en-US"/>
              <a:t> VARCHAR(20),  </a:t>
            </a:r>
          </a:p>
          <a:p>
            <a:r>
              <a:rPr lang="en-US"/>
              <a:t>  </a:t>
            </a:r>
            <a:r>
              <a:rPr lang="en-US" err="1"/>
              <a:t>Designation_id</a:t>
            </a:r>
            <a:r>
              <a:rPr lang="en-US"/>
              <a:t> INT, </a:t>
            </a:r>
          </a:p>
          <a:p>
            <a:r>
              <a:rPr lang="en-US"/>
              <a:t>   </a:t>
            </a:r>
            <a:r>
              <a:rPr lang="en-US" err="1"/>
              <a:t>Dep_no</a:t>
            </a:r>
            <a:r>
              <a:rPr lang="en-US"/>
              <a:t> INT, </a:t>
            </a:r>
          </a:p>
          <a:p>
            <a:r>
              <a:rPr lang="en-US"/>
              <a:t>   </a:t>
            </a:r>
            <a:r>
              <a:rPr lang="en-US" err="1"/>
              <a:t>Date_of_join</a:t>
            </a:r>
            <a:r>
              <a:rPr lang="en-US"/>
              <a:t> DATE, </a:t>
            </a:r>
          </a:p>
          <a:p>
            <a:r>
              <a:rPr lang="en-US"/>
              <a:t>   PRIMARY KEY (</a:t>
            </a:r>
            <a:r>
              <a:rPr lang="en-US" err="1"/>
              <a:t>Emp_id</a:t>
            </a:r>
            <a:r>
              <a:rPr lang="en-US"/>
              <a:t>), </a:t>
            </a:r>
          </a:p>
          <a:p>
            <a:r>
              <a:rPr lang="en-US"/>
              <a:t>   FOREIGN KEY (</a:t>
            </a:r>
            <a:r>
              <a:rPr lang="en-US" err="1"/>
              <a:t>Designation_id</a:t>
            </a:r>
            <a:r>
              <a:rPr lang="en-US"/>
              <a:t>) REFERENCES Designations(</a:t>
            </a:r>
            <a:r>
              <a:rPr lang="en-US" err="1"/>
              <a:t>Designation_id</a:t>
            </a:r>
            <a:r>
              <a:rPr lang="en-US"/>
              <a:t>));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B0E193-F753-7C5F-B893-2C9BD7AD4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67" y="4568982"/>
            <a:ext cx="55911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70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4E3344-7CD3-5B67-D76B-F658BC7703A1}"/>
              </a:ext>
            </a:extLst>
          </p:cNvPr>
          <p:cNvSpPr/>
          <p:nvPr/>
        </p:nvSpPr>
        <p:spPr>
          <a:xfrm>
            <a:off x="698090" y="481782"/>
            <a:ext cx="10982633" cy="5506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3.  </a:t>
            </a:r>
            <a:r>
              <a:rPr lang="en-US" b="1" dirty="0"/>
              <a:t>DEFAULT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2E69B-6A46-EAB0-CA83-AE8D15C2D5B3}"/>
              </a:ext>
            </a:extLst>
          </p:cNvPr>
          <p:cNvSpPr txBox="1"/>
          <p:nvPr/>
        </p:nvSpPr>
        <p:spPr>
          <a:xfrm>
            <a:off x="698090" y="1337187"/>
            <a:ext cx="10982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DEFAULT constraint is used to set a default value for a column.</a:t>
            </a:r>
          </a:p>
          <a:p>
            <a:endParaRPr lang="en-US"/>
          </a:p>
          <a:p>
            <a:r>
              <a:rPr lang="en-US"/>
              <a:t>The default value will be added to all new records, if no other value is specified.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569D7C-885A-EBC2-343C-86546EDFE86A}"/>
              </a:ext>
            </a:extLst>
          </p:cNvPr>
          <p:cNvSpPr txBox="1"/>
          <p:nvPr/>
        </p:nvSpPr>
        <p:spPr>
          <a:xfrm>
            <a:off x="904568" y="2526890"/>
            <a:ext cx="102648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CREATE TABLE </a:t>
            </a:r>
            <a:r>
              <a:rPr lang="en-US" err="1"/>
              <a:t>Emp_details</a:t>
            </a:r>
            <a:r>
              <a:rPr lang="en-US"/>
              <a:t> (    </a:t>
            </a:r>
            <a:r>
              <a:rPr lang="en-US" err="1"/>
              <a:t>Emp_id</a:t>
            </a:r>
            <a:r>
              <a:rPr lang="en-US"/>
              <a:t> INT,  </a:t>
            </a:r>
          </a:p>
          <a:p>
            <a:r>
              <a:rPr lang="en-US"/>
              <a:t>  </a:t>
            </a:r>
            <a:r>
              <a:rPr lang="en-US" err="1"/>
              <a:t>Emp_name</a:t>
            </a:r>
            <a:r>
              <a:rPr lang="en-US"/>
              <a:t> VARCHAR(20),    </a:t>
            </a:r>
          </a:p>
          <a:p>
            <a:r>
              <a:rPr lang="en-US"/>
              <a:t>Gender varchar(20) default 'male’, </a:t>
            </a:r>
          </a:p>
          <a:p>
            <a:r>
              <a:rPr lang="en-US"/>
              <a:t>   </a:t>
            </a:r>
            <a:r>
              <a:rPr lang="en-US" err="1"/>
              <a:t>Designation_id</a:t>
            </a:r>
            <a:r>
              <a:rPr lang="en-US"/>
              <a:t> INT, </a:t>
            </a:r>
          </a:p>
          <a:p>
            <a:r>
              <a:rPr lang="en-US"/>
              <a:t>   </a:t>
            </a:r>
            <a:r>
              <a:rPr lang="en-US" err="1"/>
              <a:t>Dep_no</a:t>
            </a:r>
            <a:r>
              <a:rPr lang="en-US"/>
              <a:t> INT, </a:t>
            </a:r>
          </a:p>
          <a:p>
            <a:r>
              <a:rPr lang="en-US"/>
              <a:t>   </a:t>
            </a:r>
            <a:r>
              <a:rPr lang="en-US" err="1"/>
              <a:t>Date_of_join</a:t>
            </a:r>
            <a:r>
              <a:rPr lang="en-US"/>
              <a:t> DATE, </a:t>
            </a:r>
          </a:p>
          <a:p>
            <a:r>
              <a:rPr lang="en-US"/>
              <a:t>   PRIMARY KEY (</a:t>
            </a:r>
            <a:r>
              <a:rPr lang="en-US" err="1"/>
              <a:t>Emp_id</a:t>
            </a:r>
            <a:r>
              <a:rPr lang="en-US"/>
              <a:t>)</a:t>
            </a:r>
          </a:p>
          <a:p>
            <a:r>
              <a:rPr lang="en-US"/>
              <a:t>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BE935-8FCF-8A9E-B635-27F2D1CC2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16" y="4343708"/>
            <a:ext cx="55340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0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0F6C92-035C-CB4B-7CF1-BA9361C8D5FC}"/>
              </a:ext>
            </a:extLst>
          </p:cNvPr>
          <p:cNvSpPr txBox="1"/>
          <p:nvPr/>
        </p:nvSpPr>
        <p:spPr>
          <a:xfrm>
            <a:off x="776748" y="403123"/>
            <a:ext cx="1047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4.   </a:t>
            </a:r>
            <a:r>
              <a:rPr lang="en-US" b="1"/>
              <a:t>NOT NULL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4272B-A92F-501A-C051-D00D4F0356AA}"/>
              </a:ext>
            </a:extLst>
          </p:cNvPr>
          <p:cNvSpPr txBox="1"/>
          <p:nvPr/>
        </p:nvSpPr>
        <p:spPr>
          <a:xfrm>
            <a:off x="914400" y="1160206"/>
            <a:ext cx="104713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DEFAULT constraint is used to set a default value for a column.</a:t>
            </a:r>
          </a:p>
          <a:p>
            <a:endParaRPr lang="en-US"/>
          </a:p>
          <a:p>
            <a:r>
              <a:rPr lang="en-US"/>
              <a:t>The default value will be added to all new records, if no other value is specified.</a:t>
            </a:r>
          </a:p>
          <a:p>
            <a:endParaRPr lang="en-US"/>
          </a:p>
          <a:p>
            <a:r>
              <a:rPr lang="en-US"/>
              <a:t>CREATE TABLE </a:t>
            </a:r>
            <a:r>
              <a:rPr lang="en-US" err="1"/>
              <a:t>Emp_details</a:t>
            </a:r>
            <a:r>
              <a:rPr lang="en-US"/>
              <a:t> (    </a:t>
            </a:r>
            <a:r>
              <a:rPr lang="en-US" err="1"/>
              <a:t>Emp_id</a:t>
            </a:r>
            <a:r>
              <a:rPr lang="en-US"/>
              <a:t> INT,</a:t>
            </a:r>
          </a:p>
          <a:p>
            <a:r>
              <a:rPr lang="en-US"/>
              <a:t>    </a:t>
            </a:r>
            <a:r>
              <a:rPr lang="en-US" err="1"/>
              <a:t>Emp_name</a:t>
            </a:r>
            <a:r>
              <a:rPr lang="en-US"/>
              <a:t> VARCHAR(20) not null,</a:t>
            </a:r>
          </a:p>
          <a:p>
            <a:r>
              <a:rPr lang="en-US"/>
              <a:t>    Gender varchar(20) , </a:t>
            </a:r>
          </a:p>
          <a:p>
            <a:r>
              <a:rPr lang="en-US"/>
              <a:t>   </a:t>
            </a:r>
            <a:r>
              <a:rPr lang="en-US" err="1"/>
              <a:t>Designation_id</a:t>
            </a:r>
            <a:r>
              <a:rPr lang="en-US"/>
              <a:t> INT,  </a:t>
            </a:r>
          </a:p>
          <a:p>
            <a:r>
              <a:rPr lang="en-US"/>
              <a:t>  </a:t>
            </a:r>
            <a:r>
              <a:rPr lang="en-US" err="1"/>
              <a:t>Dep_no</a:t>
            </a:r>
            <a:r>
              <a:rPr lang="en-US"/>
              <a:t> INT, </a:t>
            </a:r>
          </a:p>
          <a:p>
            <a:r>
              <a:rPr lang="en-US"/>
              <a:t>   </a:t>
            </a:r>
            <a:r>
              <a:rPr lang="en-US" err="1"/>
              <a:t>Date_of_join</a:t>
            </a:r>
            <a:r>
              <a:rPr lang="en-US"/>
              <a:t> DATE,</a:t>
            </a:r>
          </a:p>
          <a:p>
            <a:r>
              <a:rPr lang="en-US"/>
              <a:t>    PRIMARY KEY (</a:t>
            </a:r>
            <a:r>
              <a:rPr lang="en-US" err="1"/>
              <a:t>Emp_id</a:t>
            </a:r>
            <a:r>
              <a:rPr lang="en-US"/>
              <a:t>));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A8BFA-8989-CEE1-AE43-307B5CCF2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299527"/>
            <a:ext cx="80295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68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0DDA1E-8D1A-7A42-9B79-5D787CEE7856}"/>
              </a:ext>
            </a:extLst>
          </p:cNvPr>
          <p:cNvSpPr txBox="1"/>
          <p:nvPr/>
        </p:nvSpPr>
        <p:spPr>
          <a:xfrm>
            <a:off x="275303" y="260882"/>
            <a:ext cx="1027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My SQL General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89583-7308-E491-B74B-AF5A2D93CF2D}"/>
              </a:ext>
            </a:extLst>
          </p:cNvPr>
          <p:cNvSpPr txBox="1"/>
          <p:nvPr/>
        </p:nvSpPr>
        <p:spPr>
          <a:xfrm>
            <a:off x="712838" y="1680865"/>
            <a:ext cx="35445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Not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&lt;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&gt;=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&lt;=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&lt;&gt; (Not 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Distinct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Count With Distinct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Order by </a:t>
            </a:r>
            <a:r>
              <a:rPr lang="en-US" err="1"/>
              <a:t>Asc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5BEF9-3858-DDBC-D7D4-E912F6B2E33B}"/>
              </a:ext>
            </a:extLst>
          </p:cNvPr>
          <p:cNvSpPr txBox="1"/>
          <p:nvPr/>
        </p:nvSpPr>
        <p:spPr>
          <a:xfrm>
            <a:off x="4748981" y="1779639"/>
            <a:ext cx="32938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Order By Desc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Group 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Desc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Like (_%)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 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Between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63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0D317F-D658-5830-21B0-5D5F7E586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187" y="3286333"/>
            <a:ext cx="10458061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In MySQL, triggers are special stored programs that are automatically executed in response to specific events on a particular table or view. Triggers are useful for enforcing business rules, validating data changes, or automatically updating other tables when certain actions occur.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4B70F4-4DF6-B65E-08F8-FE9AB5E55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triggers</a:t>
            </a:r>
          </a:p>
        </p:txBody>
      </p:sp>
    </p:spTree>
    <p:extLst>
      <p:ext uri="{BB962C8B-B14F-4D97-AF65-F5344CB8AC3E}">
        <p14:creationId xmlns:p14="http://schemas.microsoft.com/office/powerpoint/2010/main" val="512135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C2EE7D-3258-1FC7-148F-D25F948D237C}"/>
              </a:ext>
            </a:extLst>
          </p:cNvPr>
          <p:cNvSpPr txBox="1"/>
          <p:nvPr/>
        </p:nvSpPr>
        <p:spPr>
          <a:xfrm>
            <a:off x="781664" y="351531"/>
            <a:ext cx="1062867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JOIN TRIGGERS </a:t>
            </a:r>
          </a:p>
          <a:p>
            <a:endParaRPr lang="en-US" dirty="0"/>
          </a:p>
          <a:p>
            <a:r>
              <a:rPr lang="en-US" dirty="0"/>
              <a:t>This triggers are used to convert a outcome into a new table in database</a:t>
            </a:r>
          </a:p>
          <a:p>
            <a:endParaRPr lang="en-US" dirty="0"/>
          </a:p>
          <a:p>
            <a:r>
              <a:rPr lang="en-US" b="1" u="sng" dirty="0"/>
              <a:t>The SQL query for join </a:t>
            </a:r>
            <a:r>
              <a:rPr lang="en-US" b="1" u="sng" dirty="0" err="1"/>
              <a:t>trrigers</a:t>
            </a:r>
            <a:endParaRPr lang="en-US" b="1" u="sng" dirty="0"/>
          </a:p>
          <a:p>
            <a:endParaRPr lang="en-US" dirty="0"/>
          </a:p>
          <a:p>
            <a:r>
              <a:rPr lang="en-US" dirty="0"/>
              <a:t>create TABLE position</a:t>
            </a:r>
          </a:p>
          <a:p>
            <a:r>
              <a:rPr lang="en-US" dirty="0"/>
              <a:t> select     </a:t>
            </a:r>
            <a:r>
              <a:rPr lang="en-US" dirty="0" err="1"/>
              <a:t>emp_id</a:t>
            </a:r>
            <a:r>
              <a:rPr lang="en-US" dirty="0"/>
              <a:t>,    </a:t>
            </a:r>
            <a:r>
              <a:rPr lang="en-US" dirty="0" err="1"/>
              <a:t>emp_name</a:t>
            </a:r>
            <a:r>
              <a:rPr lang="en-US" dirty="0"/>
              <a:t>,    </a:t>
            </a:r>
            <a:r>
              <a:rPr lang="en-US" dirty="0" err="1"/>
              <a:t>dep_no</a:t>
            </a:r>
            <a:r>
              <a:rPr lang="en-US" dirty="0"/>
              <a:t>,    </a:t>
            </a:r>
          </a:p>
          <a:p>
            <a:r>
              <a:rPr lang="en-US" dirty="0"/>
              <a:t>CASE        WHEN </a:t>
            </a:r>
            <a:r>
              <a:rPr lang="en-US" dirty="0" err="1"/>
              <a:t>dep_no</a:t>
            </a:r>
            <a:r>
              <a:rPr lang="en-US" dirty="0"/>
              <a:t> = 50 then            </a:t>
            </a:r>
          </a:p>
          <a:p>
            <a:r>
              <a:rPr lang="en-US" dirty="0"/>
              <a:t> CASE                WHEN </a:t>
            </a:r>
            <a:r>
              <a:rPr lang="en-US" dirty="0" err="1"/>
              <a:t>date_of_join</a:t>
            </a:r>
            <a:r>
              <a:rPr lang="en-US" dirty="0"/>
              <a:t> BETWEEN '2022-05-01' AND '2022-05-10' THEN "production dept senior"                ELSE "production dept junior"			</a:t>
            </a:r>
          </a:p>
          <a:p>
            <a:r>
              <a:rPr lang="en-US" dirty="0"/>
              <a:t>end		</a:t>
            </a:r>
          </a:p>
          <a:p>
            <a:r>
              <a:rPr lang="en-US" dirty="0"/>
              <a:t>when </a:t>
            </a:r>
            <a:r>
              <a:rPr lang="en-US" dirty="0" err="1"/>
              <a:t>dep_no</a:t>
            </a:r>
            <a:r>
              <a:rPr lang="en-US" dirty="0"/>
              <a:t> = 60 then            </a:t>
            </a:r>
          </a:p>
          <a:p>
            <a:r>
              <a:rPr lang="en-US" dirty="0"/>
              <a:t> case                 </a:t>
            </a:r>
          </a:p>
          <a:p>
            <a:r>
              <a:rPr lang="en-US" dirty="0"/>
              <a:t>WHEN </a:t>
            </a:r>
            <a:r>
              <a:rPr lang="en-US" dirty="0" err="1"/>
              <a:t>date_of_join</a:t>
            </a:r>
            <a:r>
              <a:rPr lang="en-US" dirty="0"/>
              <a:t> BETWEEN '2022-05-01' AND '2022-05-10' THEN " HR dept senior"                </a:t>
            </a:r>
          </a:p>
          <a:p>
            <a:r>
              <a:rPr lang="en-US" dirty="0"/>
              <a:t>ELSE "HR dept junior"			</a:t>
            </a:r>
          </a:p>
          <a:p>
            <a:r>
              <a:rPr lang="en-US" dirty="0"/>
              <a:t>end		</a:t>
            </a:r>
          </a:p>
          <a:p>
            <a:r>
              <a:rPr lang="en-US" dirty="0"/>
              <a:t>else "other department"    </a:t>
            </a:r>
          </a:p>
          <a:p>
            <a:r>
              <a:rPr lang="en-US" dirty="0"/>
              <a:t>END AS positions </a:t>
            </a:r>
          </a:p>
          <a:p>
            <a:r>
              <a:rPr lang="en-US" dirty="0"/>
              <a:t>FROM    </a:t>
            </a:r>
            <a:r>
              <a:rPr lang="en-US" dirty="0" err="1"/>
              <a:t>emp_details</a:t>
            </a:r>
            <a:r>
              <a:rPr lang="en-US" dirty="0"/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86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D6CFE-E8D7-97B2-E7FA-EEA27A9DA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67" y="1317369"/>
            <a:ext cx="57150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30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6AFC4-C473-CF1B-CD98-68266DAAD9A5}"/>
              </a:ext>
            </a:extLst>
          </p:cNvPr>
          <p:cNvSpPr txBox="1"/>
          <p:nvPr/>
        </p:nvSpPr>
        <p:spPr>
          <a:xfrm>
            <a:off x="383458" y="314632"/>
            <a:ext cx="105401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HAVING clause</a:t>
            </a:r>
          </a:p>
          <a:p>
            <a:endParaRPr lang="en-US"/>
          </a:p>
          <a:p>
            <a:r>
              <a:rPr lang="en-US"/>
              <a:t>This clause is used to extract a information from outcome with out converting them into tables</a:t>
            </a:r>
          </a:p>
          <a:p>
            <a:endParaRPr lang="en-US"/>
          </a:p>
          <a:p>
            <a:r>
              <a:rPr lang="en-US" b="1" u="sng"/>
              <a:t>The SQL query for HAVING clause</a:t>
            </a:r>
          </a:p>
          <a:p>
            <a:endParaRPr lang="en-US"/>
          </a:p>
          <a:p>
            <a:r>
              <a:rPr lang="en-US"/>
              <a:t>select *, round(</a:t>
            </a:r>
            <a:r>
              <a:rPr lang="en-US" err="1"/>
              <a:t>datediff</a:t>
            </a:r>
            <a:r>
              <a:rPr lang="en-US"/>
              <a:t>(</a:t>
            </a:r>
            <a:r>
              <a:rPr lang="en-US" err="1"/>
              <a:t>curdate</a:t>
            </a:r>
            <a:r>
              <a:rPr lang="en-US"/>
              <a:t>(),</a:t>
            </a:r>
            <a:r>
              <a:rPr lang="en-US" err="1"/>
              <a:t>date_of_join</a:t>
            </a:r>
            <a:r>
              <a:rPr lang="en-US"/>
              <a:t>)/12 ,0) as </a:t>
            </a:r>
            <a:r>
              <a:rPr lang="en-US" err="1"/>
              <a:t>exp_in_month</a:t>
            </a:r>
            <a:endParaRPr lang="en-US"/>
          </a:p>
          <a:p>
            <a:r>
              <a:rPr lang="en-US"/>
              <a:t> from </a:t>
            </a:r>
            <a:r>
              <a:rPr lang="en-US" err="1"/>
              <a:t>emp_details</a:t>
            </a:r>
            <a:r>
              <a:rPr lang="en-US"/>
              <a:t> </a:t>
            </a:r>
          </a:p>
          <a:p>
            <a:r>
              <a:rPr lang="en-US"/>
              <a:t>where </a:t>
            </a:r>
            <a:r>
              <a:rPr lang="en-US" err="1"/>
              <a:t>dep_no</a:t>
            </a:r>
            <a:r>
              <a:rPr lang="en-US"/>
              <a:t> =  60 having </a:t>
            </a:r>
            <a:r>
              <a:rPr lang="en-US" err="1"/>
              <a:t>exp_in_month</a:t>
            </a:r>
            <a:r>
              <a:rPr lang="en-US"/>
              <a:t> &gt;45;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1AE95-1828-CAD0-3658-FCD72981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81516"/>
            <a:ext cx="61817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63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8F91-1F56-8DBB-0D6E-C1B97DF1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355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B3629-B7A0-CA15-8235-42D9ABA83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1" y="990192"/>
            <a:ext cx="11814929" cy="5867808"/>
          </a:xfrm>
        </p:spPr>
        <p:txBody>
          <a:bodyPr>
            <a:normAutofit/>
          </a:bodyPr>
          <a:lstStyle/>
          <a:p>
            <a:r>
              <a:rPr lang="en-IN" sz="1200" b="1" dirty="0"/>
              <a:t>Character Data</a:t>
            </a:r>
          </a:p>
          <a:p>
            <a:r>
              <a:rPr lang="en-IN" sz="1200" b="1" dirty="0"/>
              <a:t>char</a:t>
            </a:r>
            <a:r>
              <a:rPr lang="en-IN" sz="1200" dirty="0"/>
              <a:t> - </a:t>
            </a:r>
            <a:r>
              <a:rPr lang="en-IN" sz="1200" dirty="0" err="1"/>
              <a:t>eg:char</a:t>
            </a:r>
            <a:r>
              <a:rPr lang="en-IN" sz="1200" dirty="0"/>
              <a:t>(5) stores fixed length string of length 5. Max 255 bytes.</a:t>
            </a:r>
          </a:p>
          <a:p>
            <a:r>
              <a:rPr lang="en-IN" sz="1200" b="1" dirty="0"/>
              <a:t>varchar</a:t>
            </a:r>
            <a:r>
              <a:rPr lang="en-IN" sz="1200" dirty="0"/>
              <a:t> - </a:t>
            </a:r>
            <a:r>
              <a:rPr lang="en-IN" sz="1200" dirty="0" err="1"/>
              <a:t>eg:varchar</a:t>
            </a:r>
            <a:r>
              <a:rPr lang="en-IN" sz="1200" dirty="0"/>
              <a:t>(5) stores variable length string of length 5. Max 65535 bytes.</a:t>
            </a:r>
          </a:p>
          <a:p>
            <a:r>
              <a:rPr lang="en-US" sz="1200" dirty="0"/>
              <a:t>SHOW CHARACTER SET; -- shows various character sets that are supported.</a:t>
            </a:r>
          </a:p>
          <a:p>
            <a:endParaRPr lang="en-US" sz="1200" b="1" dirty="0"/>
          </a:p>
          <a:p>
            <a:endParaRPr lang="en-US" sz="1200" b="1" dirty="0"/>
          </a:p>
          <a:p>
            <a:endParaRPr lang="en-US" sz="1200" b="1" dirty="0"/>
          </a:p>
          <a:p>
            <a:r>
              <a:rPr lang="en-IN" sz="1100" b="1" dirty="0"/>
              <a:t>Numerical Data</a:t>
            </a:r>
          </a:p>
          <a:p>
            <a:endParaRPr lang="en-IN" sz="1100" b="1" dirty="0"/>
          </a:p>
          <a:p>
            <a:endParaRPr lang="en-IN" sz="1100" b="1" dirty="0"/>
          </a:p>
          <a:p>
            <a:endParaRPr lang="en-IN" sz="1100" b="1" dirty="0"/>
          </a:p>
          <a:p>
            <a:r>
              <a:rPr lang="en-IN" sz="1100" b="1" dirty="0"/>
              <a:t>Whole Numbers:</a:t>
            </a:r>
          </a:p>
          <a:p>
            <a:endParaRPr lang="en-IN" sz="1100" b="1" dirty="0">
              <a:effectLst/>
            </a:endParaRPr>
          </a:p>
          <a:p>
            <a:endParaRPr lang="en-IN" sz="1100" b="1" dirty="0"/>
          </a:p>
          <a:p>
            <a:endParaRPr lang="en-IN" sz="1100" b="1" dirty="0">
              <a:effectLst/>
            </a:endParaRPr>
          </a:p>
          <a:p>
            <a:endParaRPr lang="en-IN" sz="1100" b="1" dirty="0"/>
          </a:p>
          <a:p>
            <a:r>
              <a:rPr lang="en-IN" sz="1050" b="1" dirty="0">
                <a:effectLst/>
              </a:rPr>
              <a:t>Decimal Numbers:</a:t>
            </a:r>
            <a:endParaRPr lang="en-IN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07EC9-029B-69A0-EFD5-4C4B7DA84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97" y="2904634"/>
            <a:ext cx="2581976" cy="1048732"/>
          </a:xfrm>
          <a:prstGeom prst="rect">
            <a:avLst/>
          </a:prstGeom>
        </p:spPr>
      </p:pic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F362D911-0047-AF5B-47F1-96465BE0A139}"/>
              </a:ext>
            </a:extLst>
          </p:cNvPr>
          <p:cNvSpPr/>
          <p:nvPr/>
        </p:nvSpPr>
        <p:spPr>
          <a:xfrm>
            <a:off x="3384223" y="3117916"/>
            <a:ext cx="978408" cy="484632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CE280B-071B-77E3-70A6-7494C210A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97" y="4123426"/>
            <a:ext cx="5720447" cy="1048732"/>
          </a:xfrm>
          <a:prstGeom prst="rect">
            <a:avLst/>
          </a:prstGeom>
        </p:spPr>
      </p:pic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CB37DDFF-A200-C773-7CCE-AE468A0B012A}"/>
              </a:ext>
            </a:extLst>
          </p:cNvPr>
          <p:cNvSpPr/>
          <p:nvPr/>
        </p:nvSpPr>
        <p:spPr>
          <a:xfrm>
            <a:off x="3384223" y="4405476"/>
            <a:ext cx="978408" cy="484632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99A09F1A-7929-C250-694A-D9FB2840BA79}"/>
              </a:ext>
            </a:extLst>
          </p:cNvPr>
          <p:cNvSpPr/>
          <p:nvPr/>
        </p:nvSpPr>
        <p:spPr>
          <a:xfrm>
            <a:off x="3384223" y="5888736"/>
            <a:ext cx="978408" cy="484632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A8D14-5A21-610A-7C21-3399BE0D1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97" y="5366288"/>
            <a:ext cx="5720447" cy="119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57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4770A5-1DBF-5F1F-E95E-544F397C0353}"/>
              </a:ext>
            </a:extLst>
          </p:cNvPr>
          <p:cNvSpPr txBox="1"/>
          <p:nvPr/>
        </p:nvSpPr>
        <p:spPr>
          <a:xfrm>
            <a:off x="1700980" y="1248697"/>
            <a:ext cx="110219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Procedures concepts (SQL Automation)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/>
              <a:t>   Procedure creation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   Begins &amp; end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  call Procedures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  Alter procedures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   </a:t>
            </a:r>
            <a:r>
              <a:rPr lang="en-US" err="1"/>
              <a:t>Declering</a:t>
            </a:r>
            <a:r>
              <a:rPr lang="en-US"/>
              <a:t>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   Store variables</a:t>
            </a:r>
          </a:p>
        </p:txBody>
      </p:sp>
    </p:spTree>
    <p:extLst>
      <p:ext uri="{BB962C8B-B14F-4D97-AF65-F5344CB8AC3E}">
        <p14:creationId xmlns:p14="http://schemas.microsoft.com/office/powerpoint/2010/main" val="2487387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AF9044-75D7-1774-DBD0-62E48C722509}"/>
              </a:ext>
            </a:extLst>
          </p:cNvPr>
          <p:cNvSpPr txBox="1"/>
          <p:nvPr/>
        </p:nvSpPr>
        <p:spPr>
          <a:xfrm>
            <a:off x="216310" y="403123"/>
            <a:ext cx="116217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PROCEDURE CREATION with BEGINS and END</a:t>
            </a:r>
          </a:p>
          <a:p>
            <a:endParaRPr lang="en-US"/>
          </a:p>
          <a:p>
            <a:r>
              <a:rPr lang="en-US"/>
              <a:t>delimiter //</a:t>
            </a:r>
          </a:p>
          <a:p>
            <a:r>
              <a:rPr lang="en-US"/>
              <a:t>create procedure </a:t>
            </a:r>
            <a:r>
              <a:rPr lang="en-US" err="1"/>
              <a:t>store_data</a:t>
            </a:r>
            <a:r>
              <a:rPr lang="en-US"/>
              <a:t>()</a:t>
            </a:r>
          </a:p>
          <a:p>
            <a:r>
              <a:rPr lang="en-US"/>
              <a:t>Begin</a:t>
            </a:r>
          </a:p>
          <a:p>
            <a:r>
              <a:rPr lang="en-US"/>
              <a:t>select * from </a:t>
            </a:r>
            <a:r>
              <a:rPr lang="en-US" err="1"/>
              <a:t>emp_details</a:t>
            </a:r>
            <a:r>
              <a:rPr lang="en-US"/>
              <a:t>;</a:t>
            </a:r>
          </a:p>
          <a:p>
            <a:endParaRPr lang="en-US"/>
          </a:p>
          <a:p>
            <a:r>
              <a:rPr lang="en-US"/>
              <a:t>select * from </a:t>
            </a:r>
            <a:r>
              <a:rPr lang="en-US" err="1"/>
              <a:t>emp_details</a:t>
            </a:r>
            <a:r>
              <a:rPr lang="en-US"/>
              <a:t> where </a:t>
            </a:r>
            <a:r>
              <a:rPr lang="en-US" err="1"/>
              <a:t>date_of_join</a:t>
            </a:r>
            <a:r>
              <a:rPr lang="en-US"/>
              <a:t> between '2022-5-01' and '2022-5-31’ ;</a:t>
            </a:r>
          </a:p>
          <a:p>
            <a:endParaRPr lang="en-US"/>
          </a:p>
          <a:p>
            <a:r>
              <a:rPr lang="en-US"/>
              <a:t>select *, round(</a:t>
            </a:r>
            <a:r>
              <a:rPr lang="en-US" err="1"/>
              <a:t>datediff</a:t>
            </a:r>
            <a:r>
              <a:rPr lang="en-US"/>
              <a:t>(</a:t>
            </a:r>
            <a:r>
              <a:rPr lang="en-US" err="1"/>
              <a:t>curdate</a:t>
            </a:r>
            <a:r>
              <a:rPr lang="en-US"/>
              <a:t>(),</a:t>
            </a:r>
            <a:r>
              <a:rPr lang="en-US" err="1"/>
              <a:t>date_of_join</a:t>
            </a:r>
            <a:r>
              <a:rPr lang="en-US"/>
              <a:t>)/12 ,0) as </a:t>
            </a:r>
            <a:r>
              <a:rPr lang="en-US" err="1"/>
              <a:t>exp_in_month</a:t>
            </a:r>
            <a:r>
              <a:rPr lang="en-US"/>
              <a:t> from </a:t>
            </a:r>
            <a:r>
              <a:rPr lang="en-US" err="1"/>
              <a:t>emp_details</a:t>
            </a:r>
            <a:r>
              <a:rPr lang="en-US"/>
              <a:t> where </a:t>
            </a:r>
            <a:r>
              <a:rPr lang="en-US" err="1"/>
              <a:t>dep_no</a:t>
            </a:r>
            <a:r>
              <a:rPr lang="en-US"/>
              <a:t> =  60 having </a:t>
            </a:r>
            <a:r>
              <a:rPr lang="en-US" err="1"/>
              <a:t>exp_in_month</a:t>
            </a:r>
            <a:r>
              <a:rPr lang="en-US"/>
              <a:t> &gt;45;</a:t>
            </a:r>
          </a:p>
          <a:p>
            <a:endParaRPr lang="en-US"/>
          </a:p>
          <a:p>
            <a:r>
              <a:rPr lang="en-US"/>
              <a:t>end //</a:t>
            </a:r>
          </a:p>
          <a:p>
            <a:endParaRPr lang="en-US"/>
          </a:p>
          <a:p>
            <a:r>
              <a:rPr lang="en-US"/>
              <a:t>delimiter ;</a:t>
            </a:r>
          </a:p>
          <a:p>
            <a:endParaRPr lang="en-US"/>
          </a:p>
          <a:p>
            <a:r>
              <a:rPr lang="en-US"/>
              <a:t>call </a:t>
            </a:r>
            <a:r>
              <a:rPr lang="en-US" err="1"/>
              <a:t>store_data</a:t>
            </a:r>
            <a:r>
              <a:rPr lang="en-US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634844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3C4423-71A6-49DF-CA44-500A05A1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50" y="1122721"/>
            <a:ext cx="60483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32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C2B13A-01E0-4343-1AB0-0675D1EF4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45" y="898268"/>
            <a:ext cx="5734050" cy="1895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8506C-E8D1-8355-93CA-28E6F90E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45" y="3429000"/>
            <a:ext cx="64293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11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3C4FF9-5F27-6B5F-EBF5-74EC39009711}"/>
              </a:ext>
            </a:extLst>
          </p:cNvPr>
          <p:cNvSpPr txBox="1"/>
          <p:nvPr/>
        </p:nvSpPr>
        <p:spPr>
          <a:xfrm>
            <a:off x="560439" y="294968"/>
            <a:ext cx="1073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ALTERATION PROCEDURE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39A5E-38D5-A472-7D59-D88CE5066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8" y="1995948"/>
            <a:ext cx="11090787" cy="4168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A4A3F1-DBA9-B78B-8E5E-BAF0C9E6D158}"/>
              </a:ext>
            </a:extLst>
          </p:cNvPr>
          <p:cNvSpPr txBox="1"/>
          <p:nvPr/>
        </p:nvSpPr>
        <p:spPr>
          <a:xfrm>
            <a:off x="560438" y="1140542"/>
            <a:ext cx="1085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1 : under schemas section select store data</a:t>
            </a:r>
          </a:p>
        </p:txBody>
      </p:sp>
    </p:spTree>
    <p:extLst>
      <p:ext uri="{BB962C8B-B14F-4D97-AF65-F5344CB8AC3E}">
        <p14:creationId xmlns:p14="http://schemas.microsoft.com/office/powerpoint/2010/main" val="2307207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FC76B2-B3E4-B8FD-2226-6A7FF593D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" y="1307690"/>
            <a:ext cx="10746658" cy="43556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B2E582-7DBC-CE48-C818-7C43FA617C10}"/>
              </a:ext>
            </a:extLst>
          </p:cNvPr>
          <p:cNvSpPr txBox="1"/>
          <p:nvPr/>
        </p:nvSpPr>
        <p:spPr>
          <a:xfrm>
            <a:off x="648929" y="344129"/>
            <a:ext cx="1064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2 : right click store data  a pop up </a:t>
            </a:r>
            <a:r>
              <a:rPr lang="en-US" err="1"/>
              <a:t>appaers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234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1C8F4-C679-29D6-CE85-B73C9DC5A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40" y="1111045"/>
            <a:ext cx="10918992" cy="5368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461D51-0A09-78A4-C4F9-F9D2299F53BC}"/>
              </a:ext>
            </a:extLst>
          </p:cNvPr>
          <p:cNvSpPr txBox="1"/>
          <p:nvPr/>
        </p:nvSpPr>
        <p:spPr>
          <a:xfrm>
            <a:off x="825910" y="275303"/>
            <a:ext cx="942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3 : from that select alter store procedure</a:t>
            </a:r>
          </a:p>
        </p:txBody>
      </p:sp>
    </p:spTree>
    <p:extLst>
      <p:ext uri="{BB962C8B-B14F-4D97-AF65-F5344CB8AC3E}">
        <p14:creationId xmlns:p14="http://schemas.microsoft.com/office/powerpoint/2010/main" val="2208662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39712-1366-1493-BE9D-96E4BF608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77" y="1376516"/>
            <a:ext cx="10422194" cy="44736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CC12AE-44CA-1E71-66FE-A18E8922785A}"/>
              </a:ext>
            </a:extLst>
          </p:cNvPr>
          <p:cNvSpPr txBox="1"/>
          <p:nvPr/>
        </p:nvSpPr>
        <p:spPr>
          <a:xfrm>
            <a:off x="560439" y="422787"/>
            <a:ext cx="989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4 : enter the required query </a:t>
            </a:r>
          </a:p>
        </p:txBody>
      </p:sp>
    </p:spTree>
    <p:extLst>
      <p:ext uri="{BB962C8B-B14F-4D97-AF65-F5344CB8AC3E}">
        <p14:creationId xmlns:p14="http://schemas.microsoft.com/office/powerpoint/2010/main" val="976649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91F78-1DDA-D825-9D71-E84997303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7" y="1307690"/>
            <a:ext cx="10874478" cy="4857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A493A4-B7C5-F3C8-38AF-33AF3DD7B2DC}"/>
              </a:ext>
            </a:extLst>
          </p:cNvPr>
          <p:cNvSpPr txBox="1"/>
          <p:nvPr/>
        </p:nvSpPr>
        <p:spPr>
          <a:xfrm>
            <a:off x="855406" y="462116"/>
            <a:ext cx="103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5 : click apply </a:t>
            </a:r>
          </a:p>
        </p:txBody>
      </p:sp>
    </p:spTree>
    <p:extLst>
      <p:ext uri="{BB962C8B-B14F-4D97-AF65-F5344CB8AC3E}">
        <p14:creationId xmlns:p14="http://schemas.microsoft.com/office/powerpoint/2010/main" val="380261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84AEB-900F-9247-050A-6D0AE8C61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79" y="1248697"/>
            <a:ext cx="10375842" cy="4768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34BFD2-9BE4-2598-369D-960C804A92B7}"/>
              </a:ext>
            </a:extLst>
          </p:cNvPr>
          <p:cNvSpPr txBox="1"/>
          <p:nvPr/>
        </p:nvSpPr>
        <p:spPr>
          <a:xfrm>
            <a:off x="943897" y="757084"/>
            <a:ext cx="1037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6 : click apply</a:t>
            </a:r>
          </a:p>
        </p:txBody>
      </p:sp>
    </p:spTree>
    <p:extLst>
      <p:ext uri="{BB962C8B-B14F-4D97-AF65-F5344CB8AC3E}">
        <p14:creationId xmlns:p14="http://schemas.microsoft.com/office/powerpoint/2010/main" val="3830284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4E968-B18D-7081-FDC9-57B9BBBE2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24" y="258389"/>
            <a:ext cx="10058400" cy="5051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Basic queries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EE910-45B0-D146-14C9-2E63D7A48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06" y="994528"/>
            <a:ext cx="10619388" cy="5863472"/>
          </a:xfrm>
        </p:spPr>
        <p:txBody>
          <a:bodyPr>
            <a:normAutofit/>
          </a:bodyPr>
          <a:lstStyle/>
          <a:p>
            <a:r>
              <a:rPr lang="en-US" sz="2400" b="1" dirty="0"/>
              <a:t>Database Queries</a:t>
            </a:r>
          </a:p>
          <a:p>
            <a:r>
              <a:rPr lang="en-US" sz="2400" b="1" dirty="0"/>
              <a:t>CREATE DATABASE LOGICFIRST; -- </a:t>
            </a:r>
            <a:r>
              <a:rPr lang="en-US" sz="2400" dirty="0"/>
              <a:t>creates a new database</a:t>
            </a:r>
          </a:p>
          <a:p>
            <a:r>
              <a:rPr lang="en-US" sz="2400" b="1" dirty="0"/>
              <a:t>-- TO DELETE A DATABASE</a:t>
            </a:r>
          </a:p>
          <a:p>
            <a:r>
              <a:rPr lang="en-US" sz="2400" b="1" dirty="0"/>
              <a:t>DROP DATABASE </a:t>
            </a:r>
            <a:r>
              <a:rPr lang="en-US" sz="2400" dirty="0"/>
              <a:t>LOGICFIRST;</a:t>
            </a:r>
          </a:p>
          <a:p>
            <a:r>
              <a:rPr lang="en-US" sz="2400" b="1" dirty="0"/>
              <a:t>DROP SCHEMA </a:t>
            </a:r>
            <a:r>
              <a:rPr lang="en-US" sz="2400" dirty="0"/>
              <a:t>LOGICFIRST</a:t>
            </a:r>
            <a:r>
              <a:rPr lang="en-US" sz="2400" b="1" dirty="0"/>
              <a:t>; -- </a:t>
            </a:r>
            <a:r>
              <a:rPr lang="en-US" sz="2400" dirty="0"/>
              <a:t>same as above. u can use DATABASE Or SCHEMA</a:t>
            </a:r>
          </a:p>
          <a:p>
            <a:r>
              <a:rPr lang="en-US" sz="2400" b="1" dirty="0"/>
              <a:t>DROP SCHEMA IF EXISTS LOGICFIRST; -- </a:t>
            </a:r>
            <a:r>
              <a:rPr lang="en-US" sz="2400" dirty="0"/>
              <a:t>prevents error if </a:t>
            </a:r>
            <a:r>
              <a:rPr lang="en-US" sz="2400" dirty="0" err="1"/>
              <a:t>db</a:t>
            </a:r>
            <a:r>
              <a:rPr lang="en-US" sz="2400" dirty="0"/>
              <a:t> not found</a:t>
            </a:r>
          </a:p>
          <a:p>
            <a:r>
              <a:rPr lang="en-US" sz="2400" b="1" dirty="0"/>
              <a:t>SHOW DATABASES; -- </a:t>
            </a:r>
            <a:r>
              <a:rPr lang="en-US" sz="2400" dirty="0"/>
              <a:t>shows all the databases</a:t>
            </a:r>
          </a:p>
          <a:p>
            <a:r>
              <a:rPr lang="en-US" sz="2400" b="1" dirty="0"/>
              <a:t>SHOW SCHEMAS; -- </a:t>
            </a:r>
            <a:r>
              <a:rPr lang="en-US" sz="2400" dirty="0"/>
              <a:t>same as above. shows schemas/</a:t>
            </a:r>
            <a:r>
              <a:rPr lang="en-US" sz="2400" dirty="0" err="1"/>
              <a:t>db</a:t>
            </a:r>
            <a:endParaRPr lang="en-US" sz="2400" dirty="0"/>
          </a:p>
          <a:p>
            <a:r>
              <a:rPr lang="en-US" sz="2400" b="1" dirty="0"/>
              <a:t>USE SYS; </a:t>
            </a:r>
            <a:r>
              <a:rPr lang="en-US" sz="2400" dirty="0"/>
              <a:t>-- uses this database for all further commands</a:t>
            </a:r>
          </a:p>
          <a:p>
            <a:r>
              <a:rPr lang="en-US" sz="2400" b="1" dirty="0"/>
              <a:t>SHOW TABLES;-- </a:t>
            </a:r>
            <a:r>
              <a:rPr lang="en-US" sz="2400" dirty="0"/>
              <a:t>shows all tables in the database being used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18892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D0DCA-13D4-51A0-290E-6C278C68A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884903"/>
            <a:ext cx="10746658" cy="5230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E78B30-E43E-4D05-B280-1CE8804C51B3}"/>
              </a:ext>
            </a:extLst>
          </p:cNvPr>
          <p:cNvSpPr txBox="1"/>
          <p:nvPr/>
        </p:nvSpPr>
        <p:spPr>
          <a:xfrm>
            <a:off x="993058" y="403123"/>
            <a:ext cx="103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7 : click finish</a:t>
            </a:r>
          </a:p>
        </p:txBody>
      </p:sp>
    </p:spTree>
    <p:extLst>
      <p:ext uri="{BB962C8B-B14F-4D97-AF65-F5344CB8AC3E}">
        <p14:creationId xmlns:p14="http://schemas.microsoft.com/office/powerpoint/2010/main" val="42308699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5D1811-0402-82B3-F401-D88AA027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496" y="1152218"/>
            <a:ext cx="60483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98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AA7641-E293-0668-3697-C46F6E995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45" y="3429000"/>
            <a:ext cx="6429375" cy="2276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6BE729-1DC4-C08B-AAAA-DDCFBEB78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45" y="898268"/>
            <a:ext cx="57340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48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604940-207B-D30B-3C86-2DC6D4A16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4" y="1145304"/>
            <a:ext cx="61341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788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9AC54D-1960-F24A-3733-8DA9A6F9DB15}"/>
              </a:ext>
            </a:extLst>
          </p:cNvPr>
          <p:cNvSpPr txBox="1"/>
          <p:nvPr/>
        </p:nvSpPr>
        <p:spPr>
          <a:xfrm>
            <a:off x="560439" y="412955"/>
            <a:ext cx="110612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DECALRING AND STORING VARIABLES</a:t>
            </a:r>
          </a:p>
          <a:p>
            <a:endParaRPr lang="en-US"/>
          </a:p>
          <a:p>
            <a:r>
              <a:rPr lang="en-US"/>
              <a:t>delimiter //</a:t>
            </a:r>
          </a:p>
          <a:p>
            <a:r>
              <a:rPr lang="en-US"/>
              <a:t>create  procedure  variable()</a:t>
            </a:r>
          </a:p>
          <a:p>
            <a:r>
              <a:rPr lang="en-US"/>
              <a:t>Begin</a:t>
            </a:r>
          </a:p>
          <a:p>
            <a:r>
              <a:rPr lang="en-US"/>
              <a:t> declare </a:t>
            </a:r>
            <a:r>
              <a:rPr lang="en-US" err="1"/>
              <a:t>emp_count</a:t>
            </a:r>
            <a:r>
              <a:rPr lang="en-US"/>
              <a:t> int;</a:t>
            </a:r>
          </a:p>
          <a:p>
            <a:r>
              <a:rPr lang="en-US"/>
              <a:t>select count(</a:t>
            </a:r>
            <a:r>
              <a:rPr lang="en-US" err="1"/>
              <a:t>emp_name</a:t>
            </a:r>
            <a:r>
              <a:rPr lang="en-US"/>
              <a:t>) into </a:t>
            </a:r>
            <a:r>
              <a:rPr lang="en-US" err="1"/>
              <a:t>emp_count</a:t>
            </a:r>
            <a:endParaRPr lang="en-US"/>
          </a:p>
          <a:p>
            <a:r>
              <a:rPr lang="en-US"/>
              <a:t> from </a:t>
            </a:r>
            <a:r>
              <a:rPr lang="en-US" err="1"/>
              <a:t>emp_details</a:t>
            </a:r>
            <a:r>
              <a:rPr lang="en-US"/>
              <a:t>;</a:t>
            </a:r>
          </a:p>
          <a:p>
            <a:r>
              <a:rPr lang="en-US"/>
              <a:t>select </a:t>
            </a:r>
            <a:r>
              <a:rPr lang="en-US" err="1"/>
              <a:t>emp_count</a:t>
            </a:r>
            <a:r>
              <a:rPr lang="en-US"/>
              <a:t>;</a:t>
            </a:r>
          </a:p>
          <a:p>
            <a:r>
              <a:rPr lang="en-US"/>
              <a:t>end//</a:t>
            </a:r>
          </a:p>
          <a:p>
            <a:r>
              <a:rPr lang="en-US"/>
              <a:t>delimiter ;</a:t>
            </a:r>
          </a:p>
          <a:p>
            <a:r>
              <a:rPr lang="en-US"/>
              <a:t>call variable();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E0F80-8CC1-25D5-0A5D-0588D8B9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39" y="3534307"/>
            <a:ext cx="6467475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76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51E05C-E367-7E7E-1562-09D358A0297D}"/>
              </a:ext>
            </a:extLst>
          </p:cNvPr>
          <p:cNvSpPr txBox="1"/>
          <p:nvPr/>
        </p:nvSpPr>
        <p:spPr>
          <a:xfrm>
            <a:off x="344129" y="393290"/>
            <a:ext cx="108253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   </a:t>
            </a:r>
          </a:p>
          <a:p>
            <a:r>
              <a:rPr lang="en-US" b="1" dirty="0"/>
              <a:t>Types of Trigger  </a:t>
            </a:r>
          </a:p>
          <a:p>
            <a:endParaRPr lang="en-US" b="1" dirty="0"/>
          </a:p>
          <a:p>
            <a:r>
              <a:rPr lang="en-US" dirty="0"/>
              <a:t> </a:t>
            </a:r>
            <a:r>
              <a:rPr lang="en-US" b="1" dirty="0"/>
              <a:t>Row level Trigger   </a:t>
            </a:r>
          </a:p>
          <a:p>
            <a:r>
              <a:rPr lang="en-US" dirty="0"/>
              <a:t>A event is triggered at row level for    each row updated, inserted or deleted.   </a:t>
            </a:r>
          </a:p>
          <a:p>
            <a:endParaRPr lang="en-US" dirty="0"/>
          </a:p>
          <a:p>
            <a:r>
              <a:rPr lang="en-US" b="1" dirty="0"/>
              <a:t>Statement Level trigger </a:t>
            </a:r>
          </a:p>
          <a:p>
            <a:r>
              <a:rPr lang="en-US" dirty="0"/>
              <a:t>An event is triggered at table     Level for each </a:t>
            </a:r>
            <a:r>
              <a:rPr lang="en-US" dirty="0" err="1"/>
              <a:t>sql</a:t>
            </a:r>
            <a:r>
              <a:rPr lang="en-US" dirty="0"/>
              <a:t> statement executed</a:t>
            </a:r>
          </a:p>
          <a:p>
            <a:endParaRPr lang="en-US" dirty="0"/>
          </a:p>
          <a:p>
            <a:r>
              <a:rPr lang="en-US" b="1" dirty="0"/>
              <a:t>triggers Timings </a:t>
            </a:r>
          </a:p>
          <a:p>
            <a:pPr lvl="1"/>
            <a:r>
              <a:rPr lang="en-US" dirty="0"/>
              <a:t> before insert </a:t>
            </a:r>
          </a:p>
          <a:p>
            <a:pPr lvl="1"/>
            <a:r>
              <a:rPr lang="en-US" dirty="0"/>
              <a:t> after insert </a:t>
            </a:r>
          </a:p>
          <a:p>
            <a:pPr lvl="1"/>
            <a:r>
              <a:rPr lang="en-US" dirty="0"/>
              <a:t> before update </a:t>
            </a:r>
          </a:p>
          <a:p>
            <a:pPr lvl="1"/>
            <a:r>
              <a:rPr lang="en-US" dirty="0"/>
              <a:t> after update </a:t>
            </a:r>
          </a:p>
          <a:p>
            <a:pPr lvl="1"/>
            <a:r>
              <a:rPr lang="en-US" dirty="0"/>
              <a:t>before delete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031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51E05C-E367-7E7E-1562-09D358A0297D}"/>
              </a:ext>
            </a:extLst>
          </p:cNvPr>
          <p:cNvSpPr txBox="1"/>
          <p:nvPr/>
        </p:nvSpPr>
        <p:spPr>
          <a:xfrm>
            <a:off x="344129" y="393290"/>
            <a:ext cx="108253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 trigger</a:t>
            </a:r>
          </a:p>
          <a:p>
            <a:r>
              <a:rPr lang="en-US" b="1"/>
              <a:t>- </a:t>
            </a:r>
            <a:r>
              <a:rPr lang="en-US"/>
              <a:t>is a user-defined SQL command that invokes automatically in response to a event such as insert, delete or update</a:t>
            </a:r>
          </a:p>
          <a:p>
            <a:endParaRPr lang="en-US"/>
          </a:p>
          <a:p>
            <a:r>
              <a:rPr lang="en-US" b="1"/>
              <a:t>BEFORE INSERT </a:t>
            </a:r>
          </a:p>
          <a:p>
            <a:endParaRPr lang="en-US"/>
          </a:p>
          <a:p>
            <a:r>
              <a:rPr lang="en-US"/>
              <a:t>DELIMITER //</a:t>
            </a:r>
          </a:p>
          <a:p>
            <a:r>
              <a:rPr lang="en-US"/>
              <a:t>CREATE TRIGGER </a:t>
            </a:r>
            <a:r>
              <a:rPr lang="en-US" err="1"/>
              <a:t>dep_no_verification</a:t>
            </a:r>
            <a:endParaRPr lang="en-US"/>
          </a:p>
          <a:p>
            <a:r>
              <a:rPr lang="en-US"/>
              <a:t>BEFORE INSERT ON </a:t>
            </a:r>
            <a:r>
              <a:rPr lang="en-US" err="1"/>
              <a:t>emp_details</a:t>
            </a:r>
            <a:endParaRPr lang="en-US"/>
          </a:p>
          <a:p>
            <a:r>
              <a:rPr lang="en-US"/>
              <a:t>FOR EACH ROW</a:t>
            </a:r>
          </a:p>
          <a:p>
            <a:r>
              <a:rPr lang="en-US"/>
              <a:t>BEGIN   </a:t>
            </a:r>
          </a:p>
          <a:p>
            <a:r>
              <a:rPr lang="en-US"/>
              <a:t>IF </a:t>
            </a:r>
            <a:r>
              <a:rPr lang="en-US" err="1"/>
              <a:t>NEW.Dep_no</a:t>
            </a:r>
            <a:r>
              <a:rPr lang="en-US"/>
              <a:t> IS NULL THEN        SET </a:t>
            </a:r>
            <a:r>
              <a:rPr lang="en-US" err="1"/>
              <a:t>NEW.Dep_no</a:t>
            </a:r>
            <a:r>
              <a:rPr lang="en-US"/>
              <a:t> = 0;</a:t>
            </a:r>
          </a:p>
          <a:p>
            <a:r>
              <a:rPr lang="en-US"/>
              <a:t>END IF;</a:t>
            </a:r>
          </a:p>
          <a:p>
            <a:r>
              <a:rPr lang="en-US"/>
              <a:t>END //</a:t>
            </a:r>
          </a:p>
          <a:p>
            <a:r>
              <a:rPr lang="en-US"/>
              <a:t>DELIMITER 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1A9D0-5D96-19AC-9D16-03BABA6E3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757" y="2701495"/>
            <a:ext cx="45529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845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72776C-88AE-4CA0-32A7-A25D595DA0EB}"/>
              </a:ext>
            </a:extLst>
          </p:cNvPr>
          <p:cNvSpPr txBox="1"/>
          <p:nvPr/>
        </p:nvSpPr>
        <p:spPr>
          <a:xfrm>
            <a:off x="717755" y="2172929"/>
            <a:ext cx="110612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CREATE TABLE </a:t>
            </a:r>
            <a:r>
              <a:rPr lang="en-US" err="1"/>
              <a:t>Emp_details</a:t>
            </a:r>
            <a:r>
              <a:rPr lang="en-US"/>
              <a:t> </a:t>
            </a:r>
          </a:p>
          <a:p>
            <a:r>
              <a:rPr lang="en-US"/>
              <a:t>(    </a:t>
            </a:r>
            <a:r>
              <a:rPr lang="en-US" err="1"/>
              <a:t>Emp_id</a:t>
            </a:r>
            <a:r>
              <a:rPr lang="en-US"/>
              <a:t> INT,</a:t>
            </a:r>
          </a:p>
          <a:p>
            <a:r>
              <a:rPr lang="en-US"/>
              <a:t>    </a:t>
            </a:r>
            <a:r>
              <a:rPr lang="en-US" err="1"/>
              <a:t>Emp_name</a:t>
            </a:r>
            <a:r>
              <a:rPr lang="en-US"/>
              <a:t> VARCHAR(20),</a:t>
            </a:r>
          </a:p>
          <a:p>
            <a:r>
              <a:rPr lang="en-US"/>
              <a:t>    </a:t>
            </a:r>
            <a:r>
              <a:rPr lang="en-US" err="1"/>
              <a:t>Designation_id</a:t>
            </a:r>
            <a:r>
              <a:rPr lang="en-US"/>
              <a:t> INT, </a:t>
            </a:r>
          </a:p>
          <a:p>
            <a:r>
              <a:rPr lang="en-US"/>
              <a:t>   </a:t>
            </a:r>
            <a:r>
              <a:rPr lang="en-US" err="1"/>
              <a:t>Dep_no</a:t>
            </a:r>
            <a:r>
              <a:rPr lang="en-US"/>
              <a:t> INT,</a:t>
            </a:r>
          </a:p>
          <a:p>
            <a:r>
              <a:rPr lang="en-US"/>
              <a:t>    </a:t>
            </a:r>
            <a:r>
              <a:rPr lang="en-US" err="1"/>
              <a:t>Date_of_join</a:t>
            </a:r>
            <a:r>
              <a:rPr lang="en-US"/>
              <a:t> DATE, </a:t>
            </a:r>
          </a:p>
          <a:p>
            <a:r>
              <a:rPr lang="en-US"/>
              <a:t>   PRIMARY KEY (</a:t>
            </a:r>
            <a:r>
              <a:rPr lang="en-US" err="1"/>
              <a:t>Emp_id</a:t>
            </a:r>
            <a:r>
              <a:rPr lang="en-US"/>
              <a:t>) );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CREATE TABLE message </a:t>
            </a:r>
          </a:p>
          <a:p>
            <a:r>
              <a:rPr lang="en-US"/>
              <a:t>(id int </a:t>
            </a:r>
            <a:r>
              <a:rPr lang="en-US" err="1"/>
              <a:t>auto_increment</a:t>
            </a:r>
            <a:r>
              <a:rPr lang="en-US"/>
              <a:t> primary key,</a:t>
            </a:r>
          </a:p>
          <a:p>
            <a:r>
              <a:rPr lang="en-US"/>
              <a:t> </a:t>
            </a:r>
            <a:r>
              <a:rPr lang="en-US" err="1"/>
              <a:t>message_id</a:t>
            </a:r>
            <a:r>
              <a:rPr lang="en-US"/>
              <a:t> int,</a:t>
            </a:r>
          </a:p>
          <a:p>
            <a:r>
              <a:rPr lang="en-US"/>
              <a:t>message varchar(300) not null);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3993A-AA1C-C649-BC34-A4FEEA7CBB82}"/>
              </a:ext>
            </a:extLst>
          </p:cNvPr>
          <p:cNvSpPr txBox="1"/>
          <p:nvPr/>
        </p:nvSpPr>
        <p:spPr>
          <a:xfrm>
            <a:off x="904568" y="865239"/>
            <a:ext cx="993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AFTER INSERT COMMAND</a:t>
            </a:r>
          </a:p>
        </p:txBody>
      </p:sp>
    </p:spTree>
    <p:extLst>
      <p:ext uri="{BB962C8B-B14F-4D97-AF65-F5344CB8AC3E}">
        <p14:creationId xmlns:p14="http://schemas.microsoft.com/office/powerpoint/2010/main" val="2621887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AB0EF-F2FF-4D63-430A-C4DF17F4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48" y="4268582"/>
            <a:ext cx="4429125" cy="1762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65DE02-5E57-2405-87FE-FFF6A55AFF28}"/>
              </a:ext>
            </a:extLst>
          </p:cNvPr>
          <p:cNvSpPr txBox="1"/>
          <p:nvPr/>
        </p:nvSpPr>
        <p:spPr>
          <a:xfrm>
            <a:off x="1091381" y="521110"/>
            <a:ext cx="9429135" cy="163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1EF51-2BFF-5CEC-CB07-82FD78C56603}"/>
              </a:ext>
            </a:extLst>
          </p:cNvPr>
          <p:cNvSpPr txBox="1"/>
          <p:nvPr/>
        </p:nvSpPr>
        <p:spPr>
          <a:xfrm>
            <a:off x="776748" y="363794"/>
            <a:ext cx="81706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after insert command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delimiter //</a:t>
            </a:r>
          </a:p>
          <a:p>
            <a:r>
              <a:rPr lang="en-US"/>
              <a:t>create trigger </a:t>
            </a:r>
            <a:r>
              <a:rPr lang="en-US" err="1"/>
              <a:t>check_null_DOJ</a:t>
            </a:r>
            <a:endParaRPr lang="en-US"/>
          </a:p>
          <a:p>
            <a:r>
              <a:rPr lang="en-US"/>
              <a:t>after insert on </a:t>
            </a:r>
            <a:r>
              <a:rPr lang="en-US" err="1"/>
              <a:t>emp_details</a:t>
            </a:r>
            <a:endParaRPr lang="en-US"/>
          </a:p>
          <a:p>
            <a:r>
              <a:rPr lang="en-US"/>
              <a:t>for each row</a:t>
            </a:r>
          </a:p>
          <a:p>
            <a:r>
              <a:rPr lang="en-US"/>
              <a:t> begin</a:t>
            </a:r>
          </a:p>
          <a:p>
            <a:r>
              <a:rPr lang="en-US"/>
              <a:t> if </a:t>
            </a:r>
            <a:r>
              <a:rPr lang="en-US" err="1"/>
              <a:t>new.date_of_join</a:t>
            </a:r>
            <a:r>
              <a:rPr lang="en-US"/>
              <a:t> is null then</a:t>
            </a:r>
          </a:p>
          <a:p>
            <a:r>
              <a:rPr lang="en-US"/>
              <a:t>insert into message (</a:t>
            </a:r>
            <a:r>
              <a:rPr lang="en-US" err="1"/>
              <a:t>message_id</a:t>
            </a:r>
            <a:r>
              <a:rPr lang="en-US"/>
              <a:t>, message)values</a:t>
            </a:r>
          </a:p>
          <a:p>
            <a:r>
              <a:rPr lang="en-US"/>
              <a:t>(</a:t>
            </a:r>
            <a:r>
              <a:rPr lang="en-US" err="1"/>
              <a:t>new.emp_id</a:t>
            </a:r>
            <a:r>
              <a:rPr lang="en-US"/>
              <a:t>, </a:t>
            </a:r>
            <a:r>
              <a:rPr lang="en-US" err="1"/>
              <a:t>concat</a:t>
            </a:r>
            <a:r>
              <a:rPr lang="en-US"/>
              <a:t>('hi',  </a:t>
            </a:r>
            <a:r>
              <a:rPr lang="en-US" err="1"/>
              <a:t>new.emp_name</a:t>
            </a:r>
            <a:r>
              <a:rPr lang="en-US"/>
              <a:t>,  ' </a:t>
            </a:r>
            <a:r>
              <a:rPr lang="en-US" err="1"/>
              <a:t>plrase</a:t>
            </a:r>
            <a:r>
              <a:rPr lang="en-US"/>
              <a:t> update </a:t>
            </a:r>
            <a:r>
              <a:rPr lang="en-US" err="1"/>
              <a:t>ur</a:t>
            </a:r>
            <a:r>
              <a:rPr lang="en-US"/>
              <a:t> Date of join.’));</a:t>
            </a:r>
          </a:p>
          <a:p>
            <a:r>
              <a:rPr lang="en-US"/>
              <a:t>end if;</a:t>
            </a:r>
          </a:p>
          <a:p>
            <a:r>
              <a:rPr lang="en-US"/>
              <a:t>end //</a:t>
            </a:r>
          </a:p>
          <a:p>
            <a:r>
              <a:rPr lang="en-US"/>
              <a:t>delimiter ;</a:t>
            </a:r>
          </a:p>
        </p:txBody>
      </p:sp>
    </p:spTree>
    <p:extLst>
      <p:ext uri="{BB962C8B-B14F-4D97-AF65-F5344CB8AC3E}">
        <p14:creationId xmlns:p14="http://schemas.microsoft.com/office/powerpoint/2010/main" val="914910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BCDC89-4B92-ACBF-2732-1DAAD11C700F}"/>
              </a:ext>
            </a:extLst>
          </p:cNvPr>
          <p:cNvSpPr txBox="1"/>
          <p:nvPr/>
        </p:nvSpPr>
        <p:spPr>
          <a:xfrm>
            <a:off x="619432" y="334297"/>
            <a:ext cx="99109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BEFORE UPDATE</a:t>
            </a:r>
          </a:p>
          <a:p>
            <a:endParaRPr lang="en-US"/>
          </a:p>
          <a:p>
            <a:r>
              <a:rPr lang="en-US"/>
              <a:t>delimiter //</a:t>
            </a:r>
          </a:p>
          <a:p>
            <a:r>
              <a:rPr lang="en-US"/>
              <a:t>create trigger </a:t>
            </a:r>
            <a:r>
              <a:rPr lang="en-US" err="1"/>
              <a:t>update_salary</a:t>
            </a:r>
            <a:endParaRPr lang="en-US"/>
          </a:p>
          <a:p>
            <a:r>
              <a:rPr lang="en-US"/>
              <a:t>before  update</a:t>
            </a:r>
          </a:p>
          <a:p>
            <a:r>
              <a:rPr lang="en-US"/>
              <a:t>on </a:t>
            </a:r>
            <a:r>
              <a:rPr lang="en-US" err="1"/>
              <a:t>salary_details</a:t>
            </a:r>
            <a:endParaRPr lang="en-US"/>
          </a:p>
          <a:p>
            <a:r>
              <a:rPr lang="en-US"/>
              <a:t>for each row </a:t>
            </a:r>
          </a:p>
          <a:p>
            <a:r>
              <a:rPr lang="en-US"/>
              <a:t>Begin</a:t>
            </a:r>
          </a:p>
          <a:p>
            <a:r>
              <a:rPr lang="en-US"/>
              <a:t>if </a:t>
            </a:r>
            <a:r>
              <a:rPr lang="en-US" err="1"/>
              <a:t>new.amount</a:t>
            </a:r>
            <a:r>
              <a:rPr lang="en-US"/>
              <a:t> &gt;=10000 then</a:t>
            </a:r>
          </a:p>
          <a:p>
            <a:r>
              <a:rPr lang="en-US"/>
              <a:t>set </a:t>
            </a:r>
            <a:r>
              <a:rPr lang="en-US" err="1"/>
              <a:t>new.amount</a:t>
            </a:r>
            <a:r>
              <a:rPr lang="en-US"/>
              <a:t> = 80000;</a:t>
            </a:r>
          </a:p>
          <a:p>
            <a:r>
              <a:rPr lang="en-US"/>
              <a:t>elseif </a:t>
            </a:r>
            <a:r>
              <a:rPr lang="en-US" err="1"/>
              <a:t>new.amount</a:t>
            </a:r>
            <a:r>
              <a:rPr lang="en-US"/>
              <a:t> &lt; 10000 </a:t>
            </a:r>
            <a:r>
              <a:rPr lang="en-US" err="1"/>
              <a:t>thenset</a:t>
            </a:r>
            <a:r>
              <a:rPr lang="en-US"/>
              <a:t> </a:t>
            </a:r>
          </a:p>
          <a:p>
            <a:r>
              <a:rPr lang="en-US" err="1"/>
              <a:t>new.amount</a:t>
            </a:r>
            <a:r>
              <a:rPr lang="en-US"/>
              <a:t> = ‘low salary;</a:t>
            </a:r>
          </a:p>
          <a:p>
            <a:r>
              <a:rPr lang="en-US"/>
              <a:t>end if;</a:t>
            </a:r>
          </a:p>
          <a:p>
            <a:r>
              <a:rPr lang="en-US"/>
              <a:t>end //</a:t>
            </a:r>
          </a:p>
          <a:p>
            <a:r>
              <a:rPr lang="en-US"/>
              <a:t>delimiter ;</a:t>
            </a:r>
          </a:p>
          <a:p>
            <a:r>
              <a:rPr lang="en-US"/>
              <a:t>update </a:t>
            </a:r>
            <a:r>
              <a:rPr lang="en-US" err="1"/>
              <a:t>salary_details</a:t>
            </a:r>
            <a:r>
              <a:rPr lang="en-US"/>
              <a:t> set amount = 8000 where </a:t>
            </a:r>
            <a:r>
              <a:rPr lang="en-US" err="1"/>
              <a:t>emp_id</a:t>
            </a:r>
            <a:r>
              <a:rPr lang="en-US"/>
              <a:t> in (17004,17005,17006);</a:t>
            </a:r>
          </a:p>
        </p:txBody>
      </p:sp>
    </p:spTree>
    <p:extLst>
      <p:ext uri="{BB962C8B-B14F-4D97-AF65-F5344CB8AC3E}">
        <p14:creationId xmlns:p14="http://schemas.microsoft.com/office/powerpoint/2010/main" val="293739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E5A0-999A-4B51-9416-33592C84B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73" y="75057"/>
            <a:ext cx="10058400" cy="1010793"/>
          </a:xfrm>
        </p:spPr>
        <p:txBody>
          <a:bodyPr/>
          <a:lstStyle/>
          <a:p>
            <a:pPr algn="ctr"/>
            <a:r>
              <a:rPr lang="en-US" dirty="0"/>
              <a:t>TABLE(</a:t>
            </a:r>
            <a:r>
              <a:rPr lang="en-US" dirty="0" err="1"/>
              <a:t>create,delete,alter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96835-058E-8AAA-7000-CF3AEBAF7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085850"/>
            <a:ext cx="10058400" cy="4409977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b="1" dirty="0"/>
              <a:t>Create table</a:t>
            </a:r>
          </a:p>
          <a:p>
            <a:pPr marL="0" indent="0">
              <a:buNone/>
            </a:pPr>
            <a:r>
              <a:rPr lang="en-US" dirty="0"/>
              <a:t>This table is to create a table top an existing table.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Syntax : 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lang="en-US" dirty="0"/>
            </a:b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column1 datatype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dirty="0"/>
            </a:b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column2 datatype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dirty="0"/>
            </a:b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column3 datatype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The SQL query to create table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CREATE TABLE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Emp_details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Emp_id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INT,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Emp_name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VARCHAR(20),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Designation_id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INT,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Dep_no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INT,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Date_of_join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DATE,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PRIMARY KEY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Emp_id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7187D-1DB7-990A-970B-BA32C277B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695952"/>
            <a:ext cx="106013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13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A05AF2-D858-DF6F-1389-86088850F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2" y="1096911"/>
            <a:ext cx="78105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24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624842-D07B-5655-D6FB-A588307F2E7A}"/>
              </a:ext>
            </a:extLst>
          </p:cNvPr>
          <p:cNvSpPr txBox="1"/>
          <p:nvPr/>
        </p:nvSpPr>
        <p:spPr>
          <a:xfrm>
            <a:off x="452284" y="304800"/>
            <a:ext cx="93898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After update </a:t>
            </a:r>
          </a:p>
          <a:p>
            <a:endParaRPr lang="en-US"/>
          </a:p>
          <a:p>
            <a:r>
              <a:rPr lang="en-US"/>
              <a:t>DELIMITER //</a:t>
            </a:r>
          </a:p>
          <a:p>
            <a:r>
              <a:rPr lang="en-US"/>
              <a:t>CREATE TRIGGER </a:t>
            </a:r>
            <a:r>
              <a:rPr lang="en-US" err="1"/>
              <a:t>salary_updateAFTER</a:t>
            </a:r>
            <a:r>
              <a:rPr lang="en-US"/>
              <a:t> UPDATE</a:t>
            </a:r>
          </a:p>
          <a:p>
            <a:r>
              <a:rPr lang="en-US"/>
              <a:t> ON </a:t>
            </a:r>
            <a:r>
              <a:rPr lang="en-US" err="1"/>
              <a:t>salary_details</a:t>
            </a:r>
            <a:r>
              <a:rPr lang="en-US"/>
              <a:t> FOR EACH ROW</a:t>
            </a:r>
          </a:p>
          <a:p>
            <a:r>
              <a:rPr lang="en-US"/>
              <a:t>BEGIN    IF </a:t>
            </a:r>
            <a:r>
              <a:rPr lang="en-US" err="1"/>
              <a:t>new.amount</a:t>
            </a:r>
            <a:r>
              <a:rPr lang="en-US"/>
              <a:t> &lt;= 10000 THEN        </a:t>
            </a:r>
          </a:p>
          <a:p>
            <a:r>
              <a:rPr lang="en-US"/>
              <a:t>insert into </a:t>
            </a:r>
            <a:r>
              <a:rPr lang="en-US" err="1"/>
              <a:t>salary_update</a:t>
            </a:r>
            <a:r>
              <a:rPr lang="en-US"/>
              <a:t> (</a:t>
            </a:r>
            <a:r>
              <a:rPr lang="en-US" err="1"/>
              <a:t>sal_id</a:t>
            </a:r>
            <a:r>
              <a:rPr lang="en-US"/>
              <a:t> ,</a:t>
            </a:r>
            <a:r>
              <a:rPr lang="en-US" err="1"/>
              <a:t>emp_id</a:t>
            </a:r>
            <a:r>
              <a:rPr lang="en-US"/>
              <a:t> ,</a:t>
            </a:r>
            <a:r>
              <a:rPr lang="en-US" err="1"/>
              <a:t>salary_date</a:t>
            </a:r>
            <a:r>
              <a:rPr lang="en-US"/>
              <a:t>, </a:t>
            </a:r>
            <a:r>
              <a:rPr lang="en-US" err="1"/>
              <a:t>branch_id</a:t>
            </a:r>
            <a:r>
              <a:rPr lang="en-US"/>
              <a:t>, amount)values        (</a:t>
            </a:r>
            <a:r>
              <a:rPr lang="en-US" err="1"/>
              <a:t>new.sal_id,new.emp_id,new.salary_date</a:t>
            </a:r>
            <a:r>
              <a:rPr lang="en-US"/>
              <a:t>, </a:t>
            </a:r>
            <a:r>
              <a:rPr lang="en-US" err="1"/>
              <a:t>new.branch_id</a:t>
            </a:r>
            <a:r>
              <a:rPr lang="en-US"/>
              <a:t>, "very low");  </a:t>
            </a:r>
          </a:p>
          <a:p>
            <a:r>
              <a:rPr lang="en-US"/>
              <a:t>  END IF;</a:t>
            </a:r>
          </a:p>
          <a:p>
            <a:r>
              <a:rPr lang="en-US"/>
              <a:t>END //</a:t>
            </a:r>
          </a:p>
          <a:p>
            <a:r>
              <a:rPr lang="en-US"/>
              <a:t>DELIMITER ;</a:t>
            </a:r>
          </a:p>
          <a:p>
            <a:r>
              <a:rPr lang="en-US"/>
              <a:t>update </a:t>
            </a:r>
            <a:r>
              <a:rPr lang="en-US" err="1"/>
              <a:t>salary_details</a:t>
            </a:r>
            <a:r>
              <a:rPr lang="en-US"/>
              <a:t> set amount = 10000 where </a:t>
            </a:r>
            <a:r>
              <a:rPr lang="en-US" err="1"/>
              <a:t>emp_id</a:t>
            </a:r>
            <a:r>
              <a:rPr lang="en-US"/>
              <a:t> = 17001;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7FE8F-C35D-2ACE-B617-2301D12AA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4140680"/>
            <a:ext cx="79438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226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BBBA1C-F204-EF05-6231-B9C1CE0277FF}"/>
              </a:ext>
            </a:extLst>
          </p:cNvPr>
          <p:cNvSpPr txBox="1"/>
          <p:nvPr/>
        </p:nvSpPr>
        <p:spPr>
          <a:xfrm>
            <a:off x="353961" y="245806"/>
            <a:ext cx="111891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BEFORE DELETE</a:t>
            </a:r>
          </a:p>
          <a:p>
            <a:endParaRPr lang="en-US"/>
          </a:p>
          <a:p>
            <a:r>
              <a:rPr lang="en-US"/>
              <a:t>DELIMITER //</a:t>
            </a:r>
          </a:p>
          <a:p>
            <a:r>
              <a:rPr lang="en-US"/>
              <a:t>CREATE TRIGGER </a:t>
            </a:r>
            <a:r>
              <a:rPr lang="en-US" err="1"/>
              <a:t>salary_deleted_details</a:t>
            </a:r>
            <a:endParaRPr lang="en-US"/>
          </a:p>
          <a:p>
            <a:r>
              <a:rPr lang="en-US"/>
              <a:t>BEFORE DELETE </a:t>
            </a:r>
          </a:p>
          <a:p>
            <a:r>
              <a:rPr lang="en-US"/>
              <a:t>ON </a:t>
            </a:r>
            <a:r>
              <a:rPr lang="en-US" err="1"/>
              <a:t>salary_details</a:t>
            </a:r>
            <a:endParaRPr lang="en-US"/>
          </a:p>
          <a:p>
            <a:r>
              <a:rPr lang="en-US"/>
              <a:t>FOR EACH ROW</a:t>
            </a:r>
          </a:p>
          <a:p>
            <a:r>
              <a:rPr lang="en-US"/>
              <a:t>BEGIN</a:t>
            </a:r>
          </a:p>
          <a:p>
            <a:r>
              <a:rPr lang="en-US"/>
              <a:t>    INSERT INTO </a:t>
            </a:r>
            <a:r>
              <a:rPr lang="en-US" err="1"/>
              <a:t>salary_delete</a:t>
            </a:r>
            <a:r>
              <a:rPr lang="en-US"/>
              <a:t> (</a:t>
            </a:r>
            <a:r>
              <a:rPr lang="en-US" err="1"/>
              <a:t>emp_id</a:t>
            </a:r>
            <a:r>
              <a:rPr lang="en-US"/>
              <a:t>, </a:t>
            </a:r>
            <a:r>
              <a:rPr lang="en-US" err="1"/>
              <a:t>validfrom</a:t>
            </a:r>
            <a:r>
              <a:rPr lang="en-US"/>
              <a:t>, amount)</a:t>
            </a:r>
          </a:p>
          <a:p>
            <a:r>
              <a:rPr lang="en-US"/>
              <a:t>    VALUES (</a:t>
            </a:r>
            <a:r>
              <a:rPr lang="en-US" err="1"/>
              <a:t>OLD.emp_id</a:t>
            </a:r>
            <a:r>
              <a:rPr lang="en-US"/>
              <a:t>, </a:t>
            </a:r>
            <a:r>
              <a:rPr lang="en-US" err="1"/>
              <a:t>OLD.salary_date</a:t>
            </a:r>
            <a:r>
              <a:rPr lang="en-US"/>
              <a:t>, </a:t>
            </a:r>
            <a:r>
              <a:rPr lang="en-US" err="1"/>
              <a:t>OLD.amount</a:t>
            </a:r>
            <a:r>
              <a:rPr lang="en-US"/>
              <a:t>);</a:t>
            </a:r>
          </a:p>
          <a:p>
            <a:r>
              <a:rPr lang="en-US"/>
              <a:t>END //</a:t>
            </a:r>
          </a:p>
          <a:p>
            <a:r>
              <a:rPr lang="en-US"/>
              <a:t>DELIMITER ;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8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7FA05-D292-B115-5665-C89BB6283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74" y="1020097"/>
            <a:ext cx="80486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298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C4496D-7D5D-4780-3695-4DE028FB1E57}"/>
              </a:ext>
            </a:extLst>
          </p:cNvPr>
          <p:cNvSpPr txBox="1"/>
          <p:nvPr/>
        </p:nvSpPr>
        <p:spPr>
          <a:xfrm>
            <a:off x="1563328" y="3244334"/>
            <a:ext cx="906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u="sng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7735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71E899-86FC-2F3B-636F-E49DC23B8542}"/>
              </a:ext>
            </a:extLst>
          </p:cNvPr>
          <p:cNvSpPr txBox="1"/>
          <p:nvPr/>
        </p:nvSpPr>
        <p:spPr>
          <a:xfrm>
            <a:off x="514350" y="506196"/>
            <a:ext cx="11191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command is used to describe the table’s information like primary key , foreign key 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b="1" u="sng" dirty="0"/>
              <a:t>The SQL query to describe table</a:t>
            </a:r>
          </a:p>
          <a:p>
            <a:r>
              <a:rPr lang="en-US" dirty="0">
                <a:solidFill>
                  <a:srgbClr val="0070C0"/>
                </a:solidFill>
              </a:rPr>
              <a:t>DESCRIBE </a:t>
            </a:r>
            <a:r>
              <a:rPr lang="en-US" dirty="0" err="1"/>
              <a:t>Emp_detials</a:t>
            </a:r>
            <a:r>
              <a:rPr lang="en-US" dirty="0"/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D1146-A183-F6CB-D5C9-6803F1622AB4}"/>
              </a:ext>
            </a:extLst>
          </p:cNvPr>
          <p:cNvSpPr txBox="1"/>
          <p:nvPr/>
        </p:nvSpPr>
        <p:spPr>
          <a:xfrm>
            <a:off x="4081807" y="98137"/>
            <a:ext cx="2922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Describe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07855-E835-621E-9D04-41069DDFA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767" y="1542833"/>
            <a:ext cx="5467350" cy="15527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DC5289-62B2-1ED5-F0B8-7E98FE697F79}"/>
              </a:ext>
            </a:extLst>
          </p:cNvPr>
          <p:cNvSpPr/>
          <p:nvPr/>
        </p:nvSpPr>
        <p:spPr>
          <a:xfrm>
            <a:off x="1333992" y="3422018"/>
            <a:ext cx="8724900" cy="3393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INSERT COMMAND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E742D-1243-6ED3-FAA3-6DD66577587F}"/>
              </a:ext>
            </a:extLst>
          </p:cNvPr>
          <p:cNvSpPr txBox="1"/>
          <p:nvPr/>
        </p:nvSpPr>
        <p:spPr>
          <a:xfrm>
            <a:off x="500063" y="3798005"/>
            <a:ext cx="111918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command is used to insert values to the table which we created</a:t>
            </a:r>
          </a:p>
          <a:p>
            <a:r>
              <a:rPr lang="en-US" b="1" dirty="0"/>
              <a:t>The SQL query to insert value to a table</a:t>
            </a:r>
          </a:p>
          <a:p>
            <a:r>
              <a:rPr lang="en-US" dirty="0">
                <a:solidFill>
                  <a:srgbClr val="0070C0"/>
                </a:solidFill>
              </a:rPr>
              <a:t>INSERT INTO</a:t>
            </a:r>
            <a:r>
              <a:rPr lang="en-US" dirty="0"/>
              <a:t> </a:t>
            </a:r>
            <a:r>
              <a:rPr lang="en-US" dirty="0" err="1"/>
              <a:t>emp_detials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VALUES</a:t>
            </a:r>
          </a:p>
          <a:p>
            <a:r>
              <a:rPr lang="en-US" dirty="0"/>
              <a:t>(values);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78EB5F-C362-364F-D211-A558EDBDC4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5" t="3864" r="385" b="25875"/>
          <a:stretch/>
        </p:blipFill>
        <p:spPr>
          <a:xfrm>
            <a:off x="1914524" y="5100342"/>
            <a:ext cx="8658226" cy="125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71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1DB89E-5ADB-32B0-67D3-CA4D6C2F8806}"/>
              </a:ext>
            </a:extLst>
          </p:cNvPr>
          <p:cNvSpPr/>
          <p:nvPr/>
        </p:nvSpPr>
        <p:spPr>
          <a:xfrm>
            <a:off x="1864740" y="113121"/>
            <a:ext cx="7677150" cy="4996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/>
              <a:t>DROP TABLE COMMAND</a:t>
            </a:r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9A63E9-ABC6-B6D7-2548-0A6240F6B988}"/>
              </a:ext>
            </a:extLst>
          </p:cNvPr>
          <p:cNvSpPr txBox="1"/>
          <p:nvPr/>
        </p:nvSpPr>
        <p:spPr>
          <a:xfrm>
            <a:off x="480766" y="795982"/>
            <a:ext cx="112650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command is used to drop a table created which already existed in database .</a:t>
            </a:r>
          </a:p>
          <a:p>
            <a:r>
              <a:rPr lang="en-US" dirty="0"/>
              <a:t>Syntax : 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The SQL query to drop a table </a:t>
            </a:r>
          </a:p>
          <a:p>
            <a:r>
              <a:rPr lang="en-US" dirty="0">
                <a:solidFill>
                  <a:srgbClr val="0070C0"/>
                </a:solidFill>
              </a:rPr>
              <a:t>drop table </a:t>
            </a:r>
            <a:r>
              <a:rPr lang="en-US" dirty="0" err="1"/>
              <a:t>Emp_detials</a:t>
            </a:r>
            <a:r>
              <a:rPr lang="en-US" dirty="0"/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9EEAC-5E58-8773-B65F-5A87CE0B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69" y="2179553"/>
            <a:ext cx="10982227" cy="132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04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9362DC-F0E7-ACD6-C548-76BCF7ACCF5B}"/>
              </a:ext>
            </a:extLst>
          </p:cNvPr>
          <p:cNvSpPr/>
          <p:nvPr/>
        </p:nvSpPr>
        <p:spPr>
          <a:xfrm>
            <a:off x="320609" y="903107"/>
            <a:ext cx="11265031" cy="103694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 The ALTER TABLE statement is used to add, delete, or modify columns in an existing table.</a:t>
            </a:r>
          </a:p>
          <a:p>
            <a:endParaRPr lang="en-US" dirty="0"/>
          </a:p>
          <a:p>
            <a:r>
              <a:rPr lang="en-US" dirty="0"/>
              <a:t>The ALTER TABLE statement is also used to add and drop various constraints on an existing table.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3ABB9-D439-CCB7-3214-63D9F2262DA8}"/>
              </a:ext>
            </a:extLst>
          </p:cNvPr>
          <p:cNvSpPr/>
          <p:nvPr/>
        </p:nvSpPr>
        <p:spPr>
          <a:xfrm>
            <a:off x="1476375" y="1928763"/>
            <a:ext cx="8953500" cy="4373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ALTERING TABLE COMMANDS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5A1F8E-C37F-B76A-5557-068C842289CA}"/>
              </a:ext>
            </a:extLst>
          </p:cNvPr>
          <p:cNvSpPr/>
          <p:nvPr/>
        </p:nvSpPr>
        <p:spPr>
          <a:xfrm>
            <a:off x="1009650" y="438150"/>
            <a:ext cx="9886950" cy="4762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ALTER TABLE – ADDING NEW COLUMN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F21F5E-937C-2D60-DDB2-08A1043A62DE}"/>
              </a:ext>
            </a:extLst>
          </p:cNvPr>
          <p:cNvSpPr/>
          <p:nvPr/>
        </p:nvSpPr>
        <p:spPr>
          <a:xfrm>
            <a:off x="425190" y="2509837"/>
            <a:ext cx="9886950" cy="18383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This command is used to add a column to an existing table</a:t>
            </a:r>
          </a:p>
          <a:p>
            <a:endParaRPr lang="en-US" dirty="0"/>
          </a:p>
          <a:p>
            <a:r>
              <a:rPr lang="en-US" b="1" u="sng" dirty="0"/>
              <a:t>The SQL query to add column using alter command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ALTER TABLE </a:t>
            </a:r>
            <a:r>
              <a:rPr lang="en-US" dirty="0" err="1"/>
              <a:t>emp_detials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ADD</a:t>
            </a:r>
            <a:r>
              <a:rPr lang="en-US" dirty="0"/>
              <a:t> </a:t>
            </a:r>
            <a:r>
              <a:rPr lang="en-US" dirty="0" err="1"/>
              <a:t>Designation_id</a:t>
            </a:r>
            <a:r>
              <a:rPr lang="en-US" dirty="0"/>
              <a:t> int;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671CB2-DA30-5D81-46FB-E0B2C8FF9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620" y="4178628"/>
            <a:ext cx="5086350" cy="244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490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285</TotalTime>
  <Words>2781</Words>
  <Application>Microsoft Office PowerPoint</Application>
  <PresentationFormat>Widescreen</PresentationFormat>
  <Paragraphs>488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Arial</vt:lpstr>
      <vt:lpstr>Arial Rounded MT Bold</vt:lpstr>
      <vt:lpstr>Bodoni MT Black</vt:lpstr>
      <vt:lpstr>Consolas</vt:lpstr>
      <vt:lpstr>Rockwell</vt:lpstr>
      <vt:lpstr>Rockwell Condensed</vt:lpstr>
      <vt:lpstr>Segoe UI</vt:lpstr>
      <vt:lpstr>Söhne</vt:lpstr>
      <vt:lpstr>Söhne Mono</vt:lpstr>
      <vt:lpstr>Verdana</vt:lpstr>
      <vt:lpstr>Wingdings</vt:lpstr>
      <vt:lpstr>Wood Type</vt:lpstr>
      <vt:lpstr>         Mysql</vt:lpstr>
      <vt:lpstr>contents</vt:lpstr>
      <vt:lpstr>Introduction  </vt:lpstr>
      <vt:lpstr>Data types</vt:lpstr>
      <vt:lpstr>Basic queries</vt:lpstr>
      <vt:lpstr>TABLE(create,delete,alter)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clause and conditions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triggers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</dc:title>
  <dc:creator>jai vignesh</dc:creator>
  <cp:lastModifiedBy>jai vignesh</cp:lastModifiedBy>
  <cp:revision>3</cp:revision>
  <dcterms:created xsi:type="dcterms:W3CDTF">2024-01-20T13:06:50Z</dcterms:created>
  <dcterms:modified xsi:type="dcterms:W3CDTF">2024-01-20T17:53:26Z</dcterms:modified>
</cp:coreProperties>
</file>